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72" r:id="rId2"/>
    <p:sldMasterId id="2147483687" r:id="rId3"/>
  </p:sldMasterIdLst>
  <p:notesMasterIdLst>
    <p:notesMasterId r:id="rId28"/>
  </p:notesMasterIdLst>
  <p:sldIdLst>
    <p:sldId id="259" r:id="rId4"/>
    <p:sldId id="291" r:id="rId5"/>
    <p:sldId id="296" r:id="rId6"/>
    <p:sldId id="293" r:id="rId7"/>
    <p:sldId id="294" r:id="rId8"/>
    <p:sldId id="297" r:id="rId9"/>
    <p:sldId id="269" r:id="rId10"/>
    <p:sldId id="284" r:id="rId11"/>
    <p:sldId id="287" r:id="rId12"/>
    <p:sldId id="288" r:id="rId13"/>
    <p:sldId id="270" r:id="rId14"/>
    <p:sldId id="277" r:id="rId15"/>
    <p:sldId id="276" r:id="rId16"/>
    <p:sldId id="278" r:id="rId17"/>
    <p:sldId id="281" r:id="rId18"/>
    <p:sldId id="280" r:id="rId19"/>
    <p:sldId id="283" r:id="rId20"/>
    <p:sldId id="304" r:id="rId21"/>
    <p:sldId id="298" r:id="rId22"/>
    <p:sldId id="299" r:id="rId23"/>
    <p:sldId id="300" r:id="rId24"/>
    <p:sldId id="301" r:id="rId25"/>
    <p:sldId id="302" r:id="rId26"/>
    <p:sldId id="303"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4242"/>
    <a:srgbClr val="5B9BD5"/>
    <a:srgbClr val="4E7CAF"/>
    <a:srgbClr val="DDB766"/>
    <a:srgbClr val="008F00"/>
    <a:srgbClr val="1D951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707"/>
    <p:restoredTop sz="80170" autoAdjust="0"/>
  </p:normalViewPr>
  <p:slideViewPr>
    <p:cSldViewPr snapToGrid="0" snapToObjects="1">
      <p:cViewPr varScale="1">
        <p:scale>
          <a:sx n="110" d="100"/>
          <a:sy n="110" d="100"/>
        </p:scale>
        <p:origin x="891" y="48"/>
      </p:cViewPr>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jpg>
</file>

<file path=ppt/media/image14.jpg>
</file>

<file path=ppt/media/image15.tiff>
</file>

<file path=ppt/media/image16.jpg>
</file>

<file path=ppt/media/image17.png>
</file>

<file path=ppt/media/image18.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B2623E-1195-4056-B678-8FBAC77C416A}" type="datetimeFigureOut">
              <a:rPr lang="en-US" smtClean="0"/>
              <a:t>2/18/2020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C1F398-B02B-4265-8015-F036FAA2099C}" type="slidenum">
              <a:rPr lang="en-US" smtClean="0"/>
              <a:t>‹#›</a:t>
            </a:fld>
            <a:endParaRPr lang="en-US"/>
          </a:p>
        </p:txBody>
      </p:sp>
    </p:spTree>
    <p:extLst>
      <p:ext uri="{BB962C8B-B14F-4D97-AF65-F5344CB8AC3E}">
        <p14:creationId xmlns:p14="http://schemas.microsoft.com/office/powerpoint/2010/main" val="254726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Let’s talk a bit about how versioning models can help with reproducibility</a:t>
            </a:r>
          </a:p>
          <a:p>
            <a:pPr marL="171450" indent="-171450">
              <a:buFontTx/>
              <a:buChar char="-"/>
            </a:pPr>
            <a:r>
              <a:rPr lang="en-US" dirty="0"/>
              <a:t>Is anyone willing to talk a little bit, maybe 15, 30 seconds or so, about the process they use to train their machine learning or deep learning models?</a:t>
            </a:r>
          </a:p>
          <a:p>
            <a:pPr marL="171450" indent="-171450">
              <a:buFontTx/>
              <a:buChar char="-"/>
            </a:pPr>
            <a:r>
              <a:rPr lang="en-US" dirty="0"/>
              <a:t>Hyperparameter tuning?</a:t>
            </a:r>
          </a:p>
          <a:p>
            <a:pPr marL="171450" indent="-171450">
              <a:buFontTx/>
              <a:buChar char="-"/>
            </a:pPr>
            <a:r>
              <a:rPr lang="en-US" dirty="0"/>
              <a:t>Comparison to other models?</a:t>
            </a:r>
          </a:p>
        </p:txBody>
      </p:sp>
      <p:sp>
        <p:nvSpPr>
          <p:cNvPr id="4" name="Slide Number Placeholder 3"/>
          <p:cNvSpPr>
            <a:spLocks noGrp="1"/>
          </p:cNvSpPr>
          <p:nvPr>
            <p:ph type="sldNum" sz="quarter" idx="5"/>
          </p:nvPr>
        </p:nvSpPr>
        <p:spPr/>
        <p:txBody>
          <a:bodyPr/>
          <a:lstStyle/>
          <a:p>
            <a:fld id="{88C1F398-B02B-4265-8015-F036FAA2099C}" type="slidenum">
              <a:rPr lang="en-US" smtClean="0"/>
              <a:t>7</a:t>
            </a:fld>
            <a:endParaRPr lang="en-US"/>
          </a:p>
        </p:txBody>
      </p:sp>
    </p:spTree>
    <p:extLst>
      <p:ext uri="{BB962C8B-B14F-4D97-AF65-F5344CB8AC3E}">
        <p14:creationId xmlns:p14="http://schemas.microsoft.com/office/powerpoint/2010/main" val="42215297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need the image about the iteration of the data science process here</a:t>
            </a:r>
          </a:p>
          <a:p>
            <a:r>
              <a:rPr lang="en-US" dirty="0"/>
              <a:t>- As you see here, the modeling steps can go through several iterations.  Sometimes many iterations within the same iteration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8C1F398-B02B-4265-8015-F036FAA2099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6518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need the image about the iteration of the data science process here</a:t>
            </a:r>
          </a:p>
          <a:p>
            <a:r>
              <a:rPr lang="en-US" dirty="0"/>
              <a:t>- As you see here, the modeling steps can go through several iterations.  Sometimes many iterations within the same iteration</a:t>
            </a:r>
          </a:p>
        </p:txBody>
      </p:sp>
      <p:sp>
        <p:nvSpPr>
          <p:cNvPr id="4" name="Slide Number Placeholder 3"/>
          <p:cNvSpPr>
            <a:spLocks noGrp="1"/>
          </p:cNvSpPr>
          <p:nvPr>
            <p:ph type="sldNum" sz="quarter" idx="5"/>
          </p:nvPr>
        </p:nvSpPr>
        <p:spPr/>
        <p:txBody>
          <a:bodyPr/>
          <a:lstStyle/>
          <a:p>
            <a:fld id="{88C1F398-B02B-4265-8015-F036FAA2099C}" type="slidenum">
              <a:rPr lang="en-US" smtClean="0"/>
              <a:t>8</a:t>
            </a:fld>
            <a:endParaRPr lang="en-US"/>
          </a:p>
        </p:txBody>
      </p:sp>
    </p:spTree>
    <p:extLst>
      <p:ext uri="{BB962C8B-B14F-4D97-AF65-F5344CB8AC3E}">
        <p14:creationId xmlns:p14="http://schemas.microsoft.com/office/powerpoint/2010/main" val="31371135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walk through a set of scenarios that can lead to reproducibility issues</a:t>
            </a:r>
          </a:p>
          <a:p>
            <a:pPr marL="228600" indent="-228600">
              <a:buAutoNum type="arabicPeriod"/>
            </a:pPr>
            <a:r>
              <a:rPr lang="en-US" dirty="0"/>
              <a:t>Let’s say we choose some model, Elastic Net, and decide to train a model.  We might pick out one set of hyperparameters.  But is it the best?  Well, let’s do some hyperparameter tuning!  What if we don’t write these down?</a:t>
            </a:r>
          </a:p>
          <a:p>
            <a:pPr marL="228600" indent="-228600">
              <a:buAutoNum type="arabicPeriod"/>
            </a:pPr>
            <a:r>
              <a:rPr lang="en-US" dirty="0"/>
              <a:t>Now, we choose a completely different type of model and train it, also doing some hyperparameter tuning.  How does this compare to our original?  What if we wanted to look at their behavior over time with changing data?</a:t>
            </a:r>
          </a:p>
          <a:p>
            <a:pPr marL="228600" indent="-228600">
              <a:buAutoNum type="arabicPeriod"/>
            </a:pPr>
            <a:r>
              <a:rPr lang="en-US" dirty="0"/>
              <a:t>What if we then trained a very expensive model with marginally better behavior?  What if we then wanted to go back to a previous model?</a:t>
            </a:r>
          </a:p>
          <a:p>
            <a:pPr marL="228600" indent="-228600">
              <a:buAutoNum type="arabicPeriod"/>
            </a:pPr>
            <a:r>
              <a:rPr lang="en-US" dirty="0"/>
              <a:t>Even more salient – what if we needed to share these models with others, testing the model on their data?  The model needs to first be reproducible.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8C1F398-B02B-4265-8015-F036FAA2099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9910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One such solution is </a:t>
            </a:r>
            <a:r>
              <a:rPr lang="en-US" b="0" dirty="0" err="1"/>
              <a:t>MLFlow</a:t>
            </a:r>
            <a:r>
              <a:rPr lang="en-US" b="0" dirty="0"/>
              <a:t>, although there are others.</a:t>
            </a:r>
          </a:p>
          <a:p>
            <a:r>
              <a:rPr lang="en-US" b="0" dirty="0" err="1"/>
              <a:t>MLFlow</a:t>
            </a:r>
            <a:r>
              <a:rPr lang="en-US" b="0" dirty="0"/>
              <a:t> is </a:t>
            </a:r>
            <a:r>
              <a:rPr lang="en-US" b="1" dirty="0"/>
              <a:t>open source</a:t>
            </a:r>
            <a:r>
              <a:rPr lang="en-US" b="0" dirty="0"/>
              <a:t> and </a:t>
            </a:r>
            <a:r>
              <a:rPr lang="en-US" b="1" dirty="0"/>
              <a:t>open</a:t>
            </a:r>
            <a:r>
              <a:rPr lang="en-US" b="0" dirty="0"/>
              <a:t>!</a:t>
            </a:r>
          </a:p>
          <a:p>
            <a:r>
              <a:rPr lang="en-US" b="1" dirty="0"/>
              <a:t>Tracking. </a:t>
            </a:r>
            <a:r>
              <a:rPr lang="en-US" sz="1200" b="0" i="0" kern="1200" dirty="0" err="1">
                <a:solidFill>
                  <a:schemeClr val="tx1"/>
                </a:solidFill>
                <a:effectLst/>
                <a:latin typeface="+mn-lt"/>
                <a:ea typeface="+mn-ea"/>
                <a:cs typeface="+mn-cs"/>
              </a:rPr>
              <a:t>MLflow</a:t>
            </a:r>
            <a:r>
              <a:rPr lang="en-US" sz="1200" b="0" i="0" kern="1200" dirty="0">
                <a:solidFill>
                  <a:schemeClr val="tx1"/>
                </a:solidFill>
                <a:effectLst/>
                <a:latin typeface="+mn-lt"/>
                <a:ea typeface="+mn-ea"/>
                <a:cs typeface="+mn-cs"/>
              </a:rPr>
              <a:t> Tracking is an API and UI for logging parameters, code versions, metrics and output files when running your machine learning code to later visualize them. With a few simple lines of code, you can track parameters, metrics, and artifacts:</a:t>
            </a:r>
          </a:p>
          <a:p>
            <a:r>
              <a:rPr lang="en-US" sz="1200" b="1" i="0" kern="1200" dirty="0">
                <a:solidFill>
                  <a:schemeClr val="tx1"/>
                </a:solidFill>
                <a:effectLst/>
                <a:latin typeface="+mn-lt"/>
                <a:ea typeface="+mn-ea"/>
                <a:cs typeface="+mn-cs"/>
              </a:rPr>
              <a:t>Projects.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MLflow</a:t>
            </a:r>
            <a:r>
              <a:rPr lang="en-US" sz="1200" b="0" i="0" kern="1200" dirty="0">
                <a:solidFill>
                  <a:schemeClr val="tx1"/>
                </a:solidFill>
                <a:effectLst/>
                <a:latin typeface="+mn-lt"/>
                <a:ea typeface="+mn-ea"/>
                <a:cs typeface="+mn-cs"/>
              </a:rPr>
              <a:t> Projects provide a standard format for packaging reusable data science code. Each project is simply a directory with code or a Git repository, and uses a descriptor file to specify its dependencies and how to run the code.  Links to a git commit hash</a:t>
            </a:r>
          </a:p>
          <a:p>
            <a:r>
              <a:rPr lang="en-US" sz="1200" b="1" i="0" kern="1200" dirty="0">
                <a:solidFill>
                  <a:schemeClr val="tx1"/>
                </a:solidFill>
                <a:effectLst/>
                <a:latin typeface="+mn-lt"/>
                <a:ea typeface="+mn-ea"/>
                <a:cs typeface="+mn-cs"/>
              </a:rPr>
              <a:t>Models.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MLflow</a:t>
            </a:r>
            <a:r>
              <a:rPr lang="en-US" sz="1200" b="0" i="0" kern="1200" dirty="0">
                <a:solidFill>
                  <a:schemeClr val="tx1"/>
                </a:solidFill>
                <a:effectLst/>
                <a:latin typeface="+mn-lt"/>
                <a:ea typeface="+mn-ea"/>
                <a:cs typeface="+mn-cs"/>
              </a:rPr>
              <a:t> Models is a convention for packaging machine learning models in multiple formats called “flavors”. </a:t>
            </a:r>
            <a:r>
              <a:rPr lang="en-US" sz="1200" b="0" i="0" kern="1200" dirty="0" err="1">
                <a:solidFill>
                  <a:schemeClr val="tx1"/>
                </a:solidFill>
                <a:effectLst/>
                <a:latin typeface="+mn-lt"/>
                <a:ea typeface="+mn-ea"/>
                <a:cs typeface="+mn-cs"/>
              </a:rPr>
              <a:t>MLflow</a:t>
            </a:r>
            <a:r>
              <a:rPr lang="en-US" sz="1200" b="0" i="0" kern="1200" dirty="0">
                <a:solidFill>
                  <a:schemeClr val="tx1"/>
                </a:solidFill>
                <a:effectLst/>
                <a:latin typeface="+mn-lt"/>
                <a:ea typeface="+mn-ea"/>
                <a:cs typeface="+mn-cs"/>
              </a:rPr>
              <a:t> offers a variety of tools to help you deploy different flavors of models. Deploy to Docker, Azure ML, </a:t>
            </a:r>
            <a:r>
              <a:rPr lang="en-US" sz="1200" b="0" i="0" kern="1200" dirty="0" err="1">
                <a:solidFill>
                  <a:schemeClr val="tx1"/>
                </a:solidFill>
                <a:effectLst/>
                <a:latin typeface="+mn-lt"/>
                <a:ea typeface="+mn-ea"/>
                <a:cs typeface="+mn-cs"/>
              </a:rPr>
              <a:t>SageMaker</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Others: </a:t>
            </a:r>
            <a:r>
              <a:rPr lang="en-US" sz="1200" b="0" i="0" kern="1200" dirty="0" err="1">
                <a:solidFill>
                  <a:schemeClr val="tx1"/>
                </a:solidFill>
                <a:effectLst/>
                <a:latin typeface="+mn-lt"/>
                <a:ea typeface="+mn-ea"/>
                <a:cs typeface="+mn-cs"/>
              </a:rPr>
              <a:t>FBLearner</a:t>
            </a:r>
            <a:r>
              <a:rPr lang="en-US" sz="1200" b="0" i="0" kern="1200" dirty="0">
                <a:solidFill>
                  <a:schemeClr val="tx1"/>
                </a:solidFill>
                <a:effectLst/>
                <a:latin typeface="+mn-lt"/>
                <a:ea typeface="+mn-ea"/>
                <a:cs typeface="+mn-cs"/>
              </a:rPr>
              <a:t> Flow, TFX, </a:t>
            </a:r>
            <a:r>
              <a:rPr lang="en-US" sz="1200" b="0" i="0" kern="1200" dirty="0" err="1">
                <a:solidFill>
                  <a:schemeClr val="tx1"/>
                </a:solidFill>
                <a:effectLst/>
                <a:latin typeface="+mn-lt"/>
                <a:ea typeface="+mn-ea"/>
                <a:cs typeface="+mn-cs"/>
              </a:rPr>
              <a:t>Michaelangelo</a:t>
            </a:r>
            <a:r>
              <a:rPr lang="en-US" sz="1200" b="0" i="0" kern="1200" dirty="0">
                <a:solidFill>
                  <a:schemeClr val="tx1"/>
                </a:solidFill>
                <a:effectLst/>
                <a:latin typeface="+mn-lt"/>
                <a:ea typeface="+mn-ea"/>
                <a:cs typeface="+mn-cs"/>
              </a:rPr>
              <a:t> – missing “open source” and “open” part – </a:t>
            </a:r>
            <a:r>
              <a:rPr lang="en-US" sz="1200" b="0" i="0" kern="1200" dirty="0" err="1">
                <a:solidFill>
                  <a:schemeClr val="tx1"/>
                </a:solidFill>
                <a:effectLst/>
                <a:latin typeface="+mn-lt"/>
                <a:ea typeface="+mn-ea"/>
                <a:cs typeface="+mn-cs"/>
              </a:rPr>
              <a:t>MLFlow</a:t>
            </a:r>
            <a:r>
              <a:rPr lang="en-US" sz="1200" b="0" i="0" kern="1200" dirty="0">
                <a:solidFill>
                  <a:schemeClr val="tx1"/>
                </a:solidFill>
                <a:effectLst/>
                <a:latin typeface="+mn-lt"/>
                <a:ea typeface="+mn-ea"/>
                <a:cs typeface="+mn-cs"/>
              </a:rPr>
              <a:t> compatible with most frameworks</a:t>
            </a:r>
            <a:endParaRPr lang="en-US"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8C1F398-B02B-4265-8015-F036FAA2099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947175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Let’s say you have a project – cancer project – computational biology – healthcare – law, and you’ve decided to use packages</a:t>
            </a:r>
          </a:p>
          <a:p>
            <a:pPr marL="171450" indent="-171450">
              <a:buFontTx/>
              <a:buChar char="-"/>
            </a:pPr>
            <a:r>
              <a:rPr lang="en-US" dirty="0"/>
              <a:t>It goes great, you submit to a journal</a:t>
            </a:r>
          </a:p>
          <a:p>
            <a:pPr marL="171450" indent="-171450">
              <a:buFontTx/>
              <a:buChar char="-"/>
            </a:pPr>
            <a:r>
              <a:rPr lang="en-US" dirty="0"/>
              <a:t>Now, you start on another project.  However, this project requires some different dependencies.  By default, this isn’t going to work, so </a:t>
            </a:r>
            <a:r>
              <a:rPr lang="en-US" dirty="0" err="1"/>
              <a:t>conda</a:t>
            </a:r>
            <a:r>
              <a:rPr lang="en-US" dirty="0"/>
              <a:t> is going to try to replace your packages with the desired version</a:t>
            </a:r>
          </a:p>
        </p:txBody>
      </p:sp>
      <p:sp>
        <p:nvSpPr>
          <p:cNvPr id="4" name="Slide Number Placeholder 3"/>
          <p:cNvSpPr>
            <a:spLocks noGrp="1"/>
          </p:cNvSpPr>
          <p:nvPr>
            <p:ph type="sldNum" sz="quarter" idx="5"/>
          </p:nvPr>
        </p:nvSpPr>
        <p:spPr/>
        <p:txBody>
          <a:bodyPr/>
          <a:lstStyle/>
          <a:p>
            <a:fld id="{88C1F398-B02B-4265-8015-F036FAA2099C}" type="slidenum">
              <a:rPr lang="en-US" smtClean="0"/>
              <a:t>12</a:t>
            </a:fld>
            <a:endParaRPr lang="en-US"/>
          </a:p>
        </p:txBody>
      </p:sp>
    </p:spTree>
    <p:extLst>
      <p:ext uri="{BB962C8B-B14F-4D97-AF65-F5344CB8AC3E}">
        <p14:creationId xmlns:p14="http://schemas.microsoft.com/office/powerpoint/2010/main" val="9759991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Install your new packages, roll back your code versions, and now it’s working awesomely.  Fantastic – project 2 is underway.</a:t>
            </a:r>
          </a:p>
        </p:txBody>
      </p:sp>
      <p:sp>
        <p:nvSpPr>
          <p:cNvPr id="4" name="Slide Number Placeholder 3"/>
          <p:cNvSpPr>
            <a:spLocks noGrp="1"/>
          </p:cNvSpPr>
          <p:nvPr>
            <p:ph type="sldNum" sz="quarter" idx="5"/>
          </p:nvPr>
        </p:nvSpPr>
        <p:spPr/>
        <p:txBody>
          <a:bodyPr/>
          <a:lstStyle/>
          <a:p>
            <a:fld id="{88C1F398-B02B-4265-8015-F036FAA2099C}" type="slidenum">
              <a:rPr lang="en-US" smtClean="0"/>
              <a:t>13</a:t>
            </a:fld>
            <a:endParaRPr lang="en-US"/>
          </a:p>
        </p:txBody>
      </p:sp>
    </p:spTree>
    <p:extLst>
      <p:ext uri="{BB962C8B-B14F-4D97-AF65-F5344CB8AC3E}">
        <p14:creationId xmlns:p14="http://schemas.microsoft.com/office/powerpoint/2010/main" val="15576757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Now, we’ve installed the packages and they’re working great.  The project is underway.</a:t>
            </a:r>
          </a:p>
          <a:p>
            <a:pPr marL="171450" indent="-171450">
              <a:buFontTx/>
              <a:buChar char="-"/>
            </a:pPr>
            <a:r>
              <a:rPr lang="en-US" dirty="0"/>
              <a:t>During this time, you get back your reviews for the first project, asking for a few more “experiments” or assessments on the results</a:t>
            </a:r>
          </a:p>
          <a:p>
            <a:pPr marL="171450" indent="-171450">
              <a:buFontTx/>
              <a:buChar char="-"/>
            </a:pPr>
            <a:r>
              <a:rPr lang="en-US" dirty="0"/>
              <a:t>You open your project, and now try to run your code [</a:t>
            </a:r>
            <a:r>
              <a:rPr lang="en-US" dirty="0" err="1"/>
              <a:t>aah</a:t>
            </a:r>
            <a:r>
              <a:rPr lang="en-US" dirty="0"/>
              <a:t>]</a:t>
            </a:r>
          </a:p>
          <a:p>
            <a:pPr marL="228600" indent="-228600">
              <a:buFontTx/>
              <a:buAutoNum type="arabicPeriod"/>
            </a:pPr>
            <a:r>
              <a:rPr lang="en-US" dirty="0"/>
              <a:t>(Unlikely) it runs as normal</a:t>
            </a:r>
          </a:p>
          <a:p>
            <a:pPr marL="228600" indent="-228600">
              <a:buFontTx/>
              <a:buAutoNum type="arabicPeriod"/>
            </a:pPr>
            <a:r>
              <a:rPr lang="en-US" dirty="0"/>
              <a:t>It doesn’t run at all because the code is broken</a:t>
            </a:r>
          </a:p>
          <a:p>
            <a:pPr marL="228600" indent="-228600">
              <a:buFontTx/>
              <a:buAutoNum type="arabicPeriod"/>
            </a:pPr>
            <a:r>
              <a:rPr lang="en-US" dirty="0"/>
              <a:t>It has completely different performance, either better or worse.  Regardless, you now have to figure it out AND explain it</a:t>
            </a:r>
          </a:p>
          <a:p>
            <a:endParaRPr lang="en-US" dirty="0"/>
          </a:p>
        </p:txBody>
      </p:sp>
      <p:sp>
        <p:nvSpPr>
          <p:cNvPr id="4" name="Slide Number Placeholder 3"/>
          <p:cNvSpPr>
            <a:spLocks noGrp="1"/>
          </p:cNvSpPr>
          <p:nvPr>
            <p:ph type="sldNum" sz="quarter" idx="5"/>
          </p:nvPr>
        </p:nvSpPr>
        <p:spPr/>
        <p:txBody>
          <a:bodyPr/>
          <a:lstStyle/>
          <a:p>
            <a:fld id="{88C1F398-B02B-4265-8015-F036FAA2099C}" type="slidenum">
              <a:rPr lang="en-US" smtClean="0"/>
              <a:t>14</a:t>
            </a:fld>
            <a:endParaRPr lang="en-US"/>
          </a:p>
        </p:txBody>
      </p:sp>
    </p:spTree>
    <p:extLst>
      <p:ext uri="{BB962C8B-B14F-4D97-AF65-F5344CB8AC3E}">
        <p14:creationId xmlns:p14="http://schemas.microsoft.com/office/powerpoint/2010/main" val="23172395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8C1F398-B02B-4265-8015-F036FAA2099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29250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This is only really a partial solution, and it has two real flaws.</a:t>
            </a:r>
          </a:p>
          <a:p>
            <a:pPr marL="228600" indent="-228600">
              <a:buFontTx/>
              <a:buAutoNum type="arabicPeriod"/>
            </a:pPr>
            <a:r>
              <a:rPr lang="en-US" dirty="0"/>
              <a:t>This works fantastically and locally so long as you remember the names of your environment.  Two, three months down the road, you have no idea what you called your environment.</a:t>
            </a:r>
          </a:p>
          <a:p>
            <a:pPr marL="228600" indent="-228600">
              <a:buFontTx/>
              <a:buAutoNum type="arabicPeriod"/>
            </a:pPr>
            <a:r>
              <a:rPr lang="en-US" dirty="0"/>
              <a:t>Before, we learned about GitHub repositories.  Instead of using it just on your own, you want to share with a collaborator or the general community to try your work.  You post it on GitHub, but (1) people can’t run it at all, or (2) again, they get different results</a:t>
            </a:r>
          </a:p>
          <a:p>
            <a:pPr marL="685800" lvl="1" indent="-228600">
              <a:buFontTx/>
              <a:buAutoNum type="arabicPeriod"/>
            </a:pPr>
            <a:r>
              <a:rPr lang="en-US" dirty="0"/>
              <a:t>Why?  A potential reason might be that they don’t even have the same code and package environment as you.  So how can you share your code environment?</a:t>
            </a:r>
          </a:p>
        </p:txBody>
      </p:sp>
      <p:sp>
        <p:nvSpPr>
          <p:cNvPr id="4" name="Slide Number Placeholder 3"/>
          <p:cNvSpPr>
            <a:spLocks noGrp="1"/>
          </p:cNvSpPr>
          <p:nvPr>
            <p:ph type="sldNum" sz="quarter" idx="5"/>
          </p:nvPr>
        </p:nvSpPr>
        <p:spPr/>
        <p:txBody>
          <a:bodyPr/>
          <a:lstStyle/>
          <a:p>
            <a:fld id="{88C1F398-B02B-4265-8015-F036FAA2099C}" type="slidenum">
              <a:rPr lang="en-US" smtClean="0"/>
              <a:t>16</a:t>
            </a:fld>
            <a:endParaRPr lang="en-US"/>
          </a:p>
        </p:txBody>
      </p:sp>
    </p:spTree>
    <p:extLst>
      <p:ext uri="{BB962C8B-B14F-4D97-AF65-F5344CB8AC3E}">
        <p14:creationId xmlns:p14="http://schemas.microsoft.com/office/powerpoint/2010/main" val="22889143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C8EA3-8F3A-BE49-882E-FED4B1CD70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CE39844-D506-D74C-B24E-4229F2C939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58AD16-20CC-864F-A9AC-CBC42982DF19}"/>
              </a:ext>
            </a:extLst>
          </p:cNvPr>
          <p:cNvSpPr>
            <a:spLocks noGrp="1"/>
          </p:cNvSpPr>
          <p:nvPr>
            <p:ph type="dt" sz="half" idx="10"/>
          </p:nvPr>
        </p:nvSpPr>
        <p:spPr/>
        <p:txBody>
          <a:bodyPr/>
          <a:lstStyle/>
          <a:p>
            <a:fld id="{5C01AD71-2C37-F34C-A905-11E5FF83CE7A}" type="datetimeFigureOut">
              <a:rPr lang="en-US" smtClean="0"/>
              <a:t>2/18/2020</a:t>
            </a:fld>
            <a:endParaRPr lang="en-US"/>
          </a:p>
        </p:txBody>
      </p:sp>
      <p:sp>
        <p:nvSpPr>
          <p:cNvPr id="5" name="Footer Placeholder 4">
            <a:extLst>
              <a:ext uri="{FF2B5EF4-FFF2-40B4-BE49-F238E27FC236}">
                <a16:creationId xmlns:a16="http://schemas.microsoft.com/office/drawing/2014/main" id="{874F724F-6F21-CC46-B468-04A7B14A1B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CE3B79-31E2-D245-B114-A5E3EB09F249}"/>
              </a:ext>
            </a:extLst>
          </p:cNvPr>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3961563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51585-5CD5-7448-A7A0-102297CDE6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7E9C7BC-87BA-1B41-8817-97F4A38A79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BB6D4B-2018-1B41-971F-16D8AC956CBB}"/>
              </a:ext>
            </a:extLst>
          </p:cNvPr>
          <p:cNvSpPr>
            <a:spLocks noGrp="1"/>
          </p:cNvSpPr>
          <p:nvPr>
            <p:ph type="dt" sz="half" idx="10"/>
          </p:nvPr>
        </p:nvSpPr>
        <p:spPr/>
        <p:txBody>
          <a:bodyPr/>
          <a:lstStyle/>
          <a:p>
            <a:fld id="{5C01AD71-2C37-F34C-A905-11E5FF83CE7A}" type="datetimeFigureOut">
              <a:rPr lang="en-US" smtClean="0"/>
              <a:t>2/18/2020</a:t>
            </a:fld>
            <a:endParaRPr lang="en-US"/>
          </a:p>
        </p:txBody>
      </p:sp>
      <p:sp>
        <p:nvSpPr>
          <p:cNvPr id="5" name="Footer Placeholder 4">
            <a:extLst>
              <a:ext uri="{FF2B5EF4-FFF2-40B4-BE49-F238E27FC236}">
                <a16:creationId xmlns:a16="http://schemas.microsoft.com/office/drawing/2014/main" id="{BDFF086E-89B9-FC45-97FC-0DB6157667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9B0A67-2C50-864D-B5A7-EB12D35CC832}"/>
              </a:ext>
            </a:extLst>
          </p:cNvPr>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3233099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AE7AE7-2D2F-9048-AE63-FA32DF2984C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CED68D-C153-4847-BACB-3657A59EB13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14A5DA-84F8-BF40-AEE6-001190E1E820}"/>
              </a:ext>
            </a:extLst>
          </p:cNvPr>
          <p:cNvSpPr>
            <a:spLocks noGrp="1"/>
          </p:cNvSpPr>
          <p:nvPr>
            <p:ph type="dt" sz="half" idx="10"/>
          </p:nvPr>
        </p:nvSpPr>
        <p:spPr/>
        <p:txBody>
          <a:bodyPr/>
          <a:lstStyle/>
          <a:p>
            <a:fld id="{5C01AD71-2C37-F34C-A905-11E5FF83CE7A}" type="datetimeFigureOut">
              <a:rPr lang="en-US" smtClean="0"/>
              <a:t>2/18/2020</a:t>
            </a:fld>
            <a:endParaRPr lang="en-US"/>
          </a:p>
        </p:txBody>
      </p:sp>
      <p:sp>
        <p:nvSpPr>
          <p:cNvPr id="5" name="Footer Placeholder 4">
            <a:extLst>
              <a:ext uri="{FF2B5EF4-FFF2-40B4-BE49-F238E27FC236}">
                <a16:creationId xmlns:a16="http://schemas.microsoft.com/office/drawing/2014/main" id="{1E198C10-7B63-3F45-BC21-207B2673A3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CBC25E-781B-E64C-9C0F-310E11DE1789}"/>
              </a:ext>
            </a:extLst>
          </p:cNvPr>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13665516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5C01AD71-2C37-F34C-A905-11E5FF83CE7A}" type="datetimeFigureOut">
              <a:rPr lang="en-US" smtClean="0"/>
              <a:t>2/18/2020</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31885967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01AD71-2C37-F34C-A905-11E5FF83CE7A}" type="datetimeFigureOut">
              <a:rPr lang="en-US" smtClean="0"/>
              <a:t>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41266066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5C01AD71-2C37-F34C-A905-11E5FF83CE7A}" type="datetimeFigureOut">
              <a:rPr lang="en-US" smtClean="0"/>
              <a:t>2/18/2020</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9958791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5C01AD71-2C37-F34C-A905-11E5FF83CE7A}" type="datetimeFigureOut">
              <a:rPr lang="en-US" smtClean="0"/>
              <a:t>2/18/2020</a:t>
            </a:fld>
            <a:endParaRPr lang="en-US"/>
          </a:p>
        </p:txBody>
      </p:sp>
      <p:sp>
        <p:nvSpPr>
          <p:cNvPr id="6" name="Footer Placeholder 5"/>
          <p:cNvSpPr>
            <a:spLocks noGrp="1"/>
          </p:cNvSpPr>
          <p:nvPr>
            <p:ph type="ftr" sz="quarter" idx="11"/>
          </p:nvPr>
        </p:nvSpPr>
        <p:spPr>
          <a:xfrm>
            <a:off x="804672" y="6227064"/>
            <a:ext cx="10588752" cy="320040"/>
          </a:xfrm>
        </p:spPr>
        <p:txBody>
          <a:bodyPr/>
          <a:lstStyle/>
          <a:p>
            <a:endParaRPr lang="en-US"/>
          </a:p>
        </p:txBody>
      </p:sp>
      <p:sp>
        <p:nvSpPr>
          <p:cNvPr id="7" name="Slide Number Placeholder 6"/>
          <p:cNvSpPr>
            <a:spLocks noGrp="1"/>
          </p:cNvSpPr>
          <p:nvPr>
            <p:ph type="sldNum" sz="quarter" idx="12"/>
          </p:nvPr>
        </p:nvSpPr>
        <p:spPr>
          <a:xfrm>
            <a:off x="10469880" y="320040"/>
            <a:ext cx="914400" cy="320040"/>
          </a:xfrm>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4310491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5C01AD71-2C37-F34C-A905-11E5FF83CE7A}" type="datetimeFigureOut">
              <a:rPr lang="en-US" smtClean="0"/>
              <a:t>2/18/2020</a:t>
            </a:fld>
            <a:endParaRPr lang="en-US"/>
          </a:p>
        </p:txBody>
      </p:sp>
      <p:sp>
        <p:nvSpPr>
          <p:cNvPr id="8" name="Footer Placeholder 7"/>
          <p:cNvSpPr>
            <a:spLocks noGrp="1"/>
          </p:cNvSpPr>
          <p:nvPr>
            <p:ph type="ftr" sz="quarter" idx="11"/>
          </p:nvPr>
        </p:nvSpPr>
        <p:spPr>
          <a:xfrm>
            <a:off x="804672" y="6227064"/>
            <a:ext cx="10588752" cy="320040"/>
          </a:xfrm>
        </p:spPr>
        <p:txBody>
          <a:bodyPr/>
          <a:lstStyle/>
          <a:p>
            <a:endParaRPr lang="en-US"/>
          </a:p>
        </p:txBody>
      </p:sp>
      <p:sp>
        <p:nvSpPr>
          <p:cNvPr id="9" name="Slide Number Placeholder 8"/>
          <p:cNvSpPr>
            <a:spLocks noGrp="1"/>
          </p:cNvSpPr>
          <p:nvPr>
            <p:ph type="sldNum" sz="quarter" idx="12"/>
          </p:nvPr>
        </p:nvSpPr>
        <p:spPr>
          <a:xfrm>
            <a:off x="10469880" y="320040"/>
            <a:ext cx="914400" cy="320040"/>
          </a:xfrm>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23134890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01AD71-2C37-F34C-A905-11E5FF83CE7A}" type="datetimeFigureOut">
              <a:rPr lang="en-US" smtClean="0"/>
              <a:t>2/18/2020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33462800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5C01AD71-2C37-F34C-A905-11E5FF83CE7A}" type="datetimeFigureOut">
              <a:rPr lang="en-US" smtClean="0"/>
              <a:t>2/18/2020</a:t>
            </a:fld>
            <a:endParaRPr lang="en-US"/>
          </a:p>
        </p:txBody>
      </p:sp>
      <p:sp>
        <p:nvSpPr>
          <p:cNvPr id="3" name="Footer Placeholder 2"/>
          <p:cNvSpPr>
            <a:spLocks noGrp="1"/>
          </p:cNvSpPr>
          <p:nvPr>
            <p:ph type="ftr" sz="quarter" idx="11"/>
          </p:nvPr>
        </p:nvSpPr>
        <p:spPr>
          <a:xfrm>
            <a:off x="804672" y="6227064"/>
            <a:ext cx="10588752" cy="320040"/>
          </a:xfrm>
        </p:spPr>
        <p:txBody>
          <a:bodyPr/>
          <a:lstStyle/>
          <a:p>
            <a:endParaRPr lang="en-US"/>
          </a:p>
        </p:txBody>
      </p:sp>
      <p:sp>
        <p:nvSpPr>
          <p:cNvPr id="4" name="Slide Number Placeholder 3"/>
          <p:cNvSpPr>
            <a:spLocks noGrp="1"/>
          </p:cNvSpPr>
          <p:nvPr>
            <p:ph type="sldNum" sz="quarter" idx="12"/>
          </p:nvPr>
        </p:nvSpPr>
        <p:spPr>
          <a:xfrm>
            <a:off x="10469880" y="320040"/>
            <a:ext cx="914400" cy="320040"/>
          </a:xfrm>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40292250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01AD71-2C37-F34C-A905-11E5FF83CE7A}" type="datetimeFigureOut">
              <a:rPr lang="en-US" smtClean="0"/>
              <a:t>2/18/2020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3287483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78CB9-040A-0D4E-88B4-AFCA79E092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FD57CB-7E32-EE48-AD24-FDECF91B4B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0028B1-2973-C04A-813C-A86CFB8A56BB}"/>
              </a:ext>
            </a:extLst>
          </p:cNvPr>
          <p:cNvSpPr>
            <a:spLocks noGrp="1"/>
          </p:cNvSpPr>
          <p:nvPr>
            <p:ph type="dt" sz="half" idx="10"/>
          </p:nvPr>
        </p:nvSpPr>
        <p:spPr/>
        <p:txBody>
          <a:bodyPr/>
          <a:lstStyle/>
          <a:p>
            <a:fld id="{5C01AD71-2C37-F34C-A905-11E5FF83CE7A}" type="datetimeFigureOut">
              <a:rPr lang="en-US" smtClean="0"/>
              <a:t>2/18/2020</a:t>
            </a:fld>
            <a:endParaRPr lang="en-US"/>
          </a:p>
        </p:txBody>
      </p:sp>
      <p:sp>
        <p:nvSpPr>
          <p:cNvPr id="5" name="Footer Placeholder 4">
            <a:extLst>
              <a:ext uri="{FF2B5EF4-FFF2-40B4-BE49-F238E27FC236}">
                <a16:creationId xmlns:a16="http://schemas.microsoft.com/office/drawing/2014/main" id="{EF2CDC41-7CA9-8946-BAE9-A7C3D2D109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53EE0D-8122-2147-9351-86F3AFEB20A8}"/>
              </a:ext>
            </a:extLst>
          </p:cNvPr>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42619222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5C01AD71-2C37-F34C-A905-11E5FF83CE7A}" type="datetimeFigureOut">
              <a:rPr lang="en-US" smtClean="0"/>
              <a:t>2/18/2020</a:t>
            </a:fld>
            <a:endParaRPr lang="en-US"/>
          </a:p>
        </p:txBody>
      </p:sp>
      <p:sp>
        <p:nvSpPr>
          <p:cNvPr id="6" name="Footer Placeholder 5"/>
          <p:cNvSpPr>
            <a:spLocks noGrp="1"/>
          </p:cNvSpPr>
          <p:nvPr>
            <p:ph type="ftr" sz="quarter" idx="11"/>
          </p:nvPr>
        </p:nvSpPr>
        <p:spPr>
          <a:xfrm>
            <a:off x="804672" y="6227064"/>
            <a:ext cx="5942203" cy="320040"/>
          </a:xfrm>
        </p:spPr>
        <p:txBody>
          <a:bodyPr/>
          <a:lstStyle/>
          <a:p>
            <a:endParaRPr lang="en-US"/>
          </a:p>
        </p:txBody>
      </p:sp>
      <p:sp>
        <p:nvSpPr>
          <p:cNvPr id="7" name="Slide Number Placeholder 6"/>
          <p:cNvSpPr>
            <a:spLocks noGrp="1"/>
          </p:cNvSpPr>
          <p:nvPr>
            <p:ph type="sldNum" sz="quarter" idx="12"/>
          </p:nvPr>
        </p:nvSpPr>
        <p:spPr>
          <a:xfrm>
            <a:off x="5828377" y="320040"/>
            <a:ext cx="914400" cy="320040"/>
          </a:xfrm>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17118236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01AD71-2C37-F34C-A905-11E5FF83CE7A}" type="datetimeFigureOut">
              <a:rPr lang="en-US" smtClean="0"/>
              <a:t>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29963170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5C01AD71-2C37-F34C-A905-11E5FF83CE7A}" type="datetimeFigureOut">
              <a:rPr lang="en-US" smtClean="0"/>
              <a:t>2/18/2020</a:t>
            </a:fld>
            <a:endParaRPr lang="en-US"/>
          </a:p>
        </p:txBody>
      </p:sp>
      <p:sp>
        <p:nvSpPr>
          <p:cNvPr id="5" name="Footer Placeholder 4"/>
          <p:cNvSpPr>
            <a:spLocks noGrp="1"/>
          </p:cNvSpPr>
          <p:nvPr>
            <p:ph type="ftr" sz="quarter" idx="11"/>
          </p:nvPr>
        </p:nvSpPr>
        <p:spPr>
          <a:xfrm>
            <a:off x="804672" y="6227064"/>
            <a:ext cx="10588752" cy="320040"/>
          </a:xfrm>
        </p:spPr>
        <p:txBody>
          <a:body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28168640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5C01AD71-2C37-F34C-A905-11E5FF83CE7A}" type="datetimeFigureOut">
              <a:rPr lang="en-US" smtClean="0"/>
              <a:t>2/18/2020</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31885967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863F2B-391B-4DC8-A654-213E5172D73A}" type="datetimeFigureOut">
              <a:rPr lang="en-US" smtClean="0"/>
              <a:t>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EAA85D-2711-4E87-A271-A0A1AF4E2683}" type="slidenum">
              <a:rPr lang="en-US" smtClean="0"/>
              <a:t>‹#›</a:t>
            </a:fld>
            <a:endParaRPr lang="en-US"/>
          </a:p>
        </p:txBody>
      </p:sp>
    </p:spTree>
    <p:extLst>
      <p:ext uri="{BB962C8B-B14F-4D97-AF65-F5344CB8AC3E}">
        <p14:creationId xmlns:p14="http://schemas.microsoft.com/office/powerpoint/2010/main" val="179143278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01AD71-2C37-F34C-A905-11E5FF83CE7A}" type="datetimeFigureOut">
              <a:rPr lang="en-US" smtClean="0"/>
              <a:t>2/18/2020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33462800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01AD71-2C37-F34C-A905-11E5FF83CE7A}" type="datetimeFigureOut">
              <a:rPr lang="en-US" smtClean="0"/>
              <a:t>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41266066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DEA24-9ABF-994B-8C4F-78F95A322E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0784468-17CB-5546-88B6-9DD3EC0C9F3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8C0885-8C3A-1447-8AED-AA4604D7ED16}"/>
              </a:ext>
            </a:extLst>
          </p:cNvPr>
          <p:cNvSpPr>
            <a:spLocks noGrp="1"/>
          </p:cNvSpPr>
          <p:nvPr>
            <p:ph type="dt" sz="half" idx="10"/>
          </p:nvPr>
        </p:nvSpPr>
        <p:spPr/>
        <p:txBody>
          <a:bodyPr/>
          <a:lstStyle/>
          <a:p>
            <a:fld id="{5C01AD71-2C37-F34C-A905-11E5FF83CE7A}" type="datetimeFigureOut">
              <a:rPr lang="en-US" smtClean="0"/>
              <a:t>2/18/2020</a:t>
            </a:fld>
            <a:endParaRPr lang="en-US"/>
          </a:p>
        </p:txBody>
      </p:sp>
      <p:sp>
        <p:nvSpPr>
          <p:cNvPr id="5" name="Footer Placeholder 4">
            <a:extLst>
              <a:ext uri="{FF2B5EF4-FFF2-40B4-BE49-F238E27FC236}">
                <a16:creationId xmlns:a16="http://schemas.microsoft.com/office/drawing/2014/main" id="{75540EB8-4FE6-F04F-9D60-0039518C67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EC621A-2003-3445-9456-3F3E065A0AC5}"/>
              </a:ext>
            </a:extLst>
          </p:cNvPr>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350717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AB8E4-7891-F545-8B23-09BAC3D605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870E3F-E6D4-0141-8539-5E03D56D510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FE273C0-2659-D24F-B084-12EE63E4FD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02AF1E7-315E-A94A-9421-C5D5E91F5E54}"/>
              </a:ext>
            </a:extLst>
          </p:cNvPr>
          <p:cNvSpPr>
            <a:spLocks noGrp="1"/>
          </p:cNvSpPr>
          <p:nvPr>
            <p:ph type="dt" sz="half" idx="10"/>
          </p:nvPr>
        </p:nvSpPr>
        <p:spPr/>
        <p:txBody>
          <a:bodyPr/>
          <a:lstStyle/>
          <a:p>
            <a:fld id="{5C01AD71-2C37-F34C-A905-11E5FF83CE7A}" type="datetimeFigureOut">
              <a:rPr lang="en-US" smtClean="0"/>
              <a:t>2/18/2020</a:t>
            </a:fld>
            <a:endParaRPr lang="en-US"/>
          </a:p>
        </p:txBody>
      </p:sp>
      <p:sp>
        <p:nvSpPr>
          <p:cNvPr id="6" name="Footer Placeholder 5">
            <a:extLst>
              <a:ext uri="{FF2B5EF4-FFF2-40B4-BE49-F238E27FC236}">
                <a16:creationId xmlns:a16="http://schemas.microsoft.com/office/drawing/2014/main" id="{83B2B569-3D2D-B64B-A9DC-AFE68DE43E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AB048A-7C1D-B74D-A2FF-A6A9F45B191F}"/>
              </a:ext>
            </a:extLst>
          </p:cNvPr>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19651491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8EE63-2ABC-784B-8067-5861F4C357F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D11C5B4-2216-AA44-8F7B-0E2F93A9AB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E8E14FE-03A0-9048-9C13-2B193CF9DF4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525CEF-5F34-3349-97C5-4ABB32DE09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48B0EA-ED0F-5B4C-8728-A37BCCCEA8C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A22866-62EF-B146-84D8-C355FF578DAA}"/>
              </a:ext>
            </a:extLst>
          </p:cNvPr>
          <p:cNvSpPr>
            <a:spLocks noGrp="1"/>
          </p:cNvSpPr>
          <p:nvPr>
            <p:ph type="dt" sz="half" idx="10"/>
          </p:nvPr>
        </p:nvSpPr>
        <p:spPr/>
        <p:txBody>
          <a:bodyPr/>
          <a:lstStyle/>
          <a:p>
            <a:fld id="{5C01AD71-2C37-F34C-A905-11E5FF83CE7A}" type="datetimeFigureOut">
              <a:rPr lang="en-US" smtClean="0"/>
              <a:t>2/18/2020</a:t>
            </a:fld>
            <a:endParaRPr lang="en-US"/>
          </a:p>
        </p:txBody>
      </p:sp>
      <p:sp>
        <p:nvSpPr>
          <p:cNvPr id="8" name="Footer Placeholder 7">
            <a:extLst>
              <a:ext uri="{FF2B5EF4-FFF2-40B4-BE49-F238E27FC236}">
                <a16:creationId xmlns:a16="http://schemas.microsoft.com/office/drawing/2014/main" id="{D990F99A-6122-0A4A-99FE-B6E70F3A43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4F7C8-A719-3F40-A2A8-9EA3DE5C38DF}"/>
              </a:ext>
            </a:extLst>
          </p:cNvPr>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691376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2BBA7-2ACE-5349-92B7-AF2FE2277E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75D7B09-2E88-1443-814E-E1AB4F95CCE3}"/>
              </a:ext>
            </a:extLst>
          </p:cNvPr>
          <p:cNvSpPr>
            <a:spLocks noGrp="1"/>
          </p:cNvSpPr>
          <p:nvPr>
            <p:ph type="dt" sz="half" idx="10"/>
          </p:nvPr>
        </p:nvSpPr>
        <p:spPr/>
        <p:txBody>
          <a:bodyPr/>
          <a:lstStyle/>
          <a:p>
            <a:fld id="{5C01AD71-2C37-F34C-A905-11E5FF83CE7A}" type="datetimeFigureOut">
              <a:rPr lang="en-US" smtClean="0"/>
              <a:t>2/18/2020</a:t>
            </a:fld>
            <a:endParaRPr lang="en-US"/>
          </a:p>
        </p:txBody>
      </p:sp>
      <p:sp>
        <p:nvSpPr>
          <p:cNvPr id="4" name="Footer Placeholder 3">
            <a:extLst>
              <a:ext uri="{FF2B5EF4-FFF2-40B4-BE49-F238E27FC236}">
                <a16:creationId xmlns:a16="http://schemas.microsoft.com/office/drawing/2014/main" id="{9FA8AF92-9D84-1B43-A731-E48719F272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5D8A10C-DA63-3E42-A6AE-798378BB14DF}"/>
              </a:ext>
            </a:extLst>
          </p:cNvPr>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4027733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2021DF-84D2-B444-BD0F-9E86139A85D0}"/>
              </a:ext>
            </a:extLst>
          </p:cNvPr>
          <p:cNvSpPr>
            <a:spLocks noGrp="1"/>
          </p:cNvSpPr>
          <p:nvPr>
            <p:ph type="dt" sz="half" idx="10"/>
          </p:nvPr>
        </p:nvSpPr>
        <p:spPr/>
        <p:txBody>
          <a:bodyPr/>
          <a:lstStyle/>
          <a:p>
            <a:fld id="{5C01AD71-2C37-F34C-A905-11E5FF83CE7A}" type="datetimeFigureOut">
              <a:rPr lang="en-US" smtClean="0"/>
              <a:t>2/18/2020</a:t>
            </a:fld>
            <a:endParaRPr lang="en-US"/>
          </a:p>
        </p:txBody>
      </p:sp>
      <p:sp>
        <p:nvSpPr>
          <p:cNvPr id="3" name="Footer Placeholder 2">
            <a:extLst>
              <a:ext uri="{FF2B5EF4-FFF2-40B4-BE49-F238E27FC236}">
                <a16:creationId xmlns:a16="http://schemas.microsoft.com/office/drawing/2014/main" id="{878FF0B3-66D8-F842-8D89-00332383EA4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DF8E6C0-AE54-7C49-9045-8849F3A9FB9A}"/>
              </a:ext>
            </a:extLst>
          </p:cNvPr>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20513605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90FB7-C336-4E45-B655-DE890B1B6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B07C7D-A290-7447-A6D6-8E66FC8B3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48D267-8C1C-9E47-AF61-AB73013D14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368E7F-C1C6-8A43-9937-444635E571C4}"/>
              </a:ext>
            </a:extLst>
          </p:cNvPr>
          <p:cNvSpPr>
            <a:spLocks noGrp="1"/>
          </p:cNvSpPr>
          <p:nvPr>
            <p:ph type="dt" sz="half" idx="10"/>
          </p:nvPr>
        </p:nvSpPr>
        <p:spPr/>
        <p:txBody>
          <a:bodyPr/>
          <a:lstStyle/>
          <a:p>
            <a:fld id="{5C01AD71-2C37-F34C-A905-11E5FF83CE7A}" type="datetimeFigureOut">
              <a:rPr lang="en-US" smtClean="0"/>
              <a:t>2/18/2020</a:t>
            </a:fld>
            <a:endParaRPr lang="en-US"/>
          </a:p>
        </p:txBody>
      </p:sp>
      <p:sp>
        <p:nvSpPr>
          <p:cNvPr id="6" name="Footer Placeholder 5">
            <a:extLst>
              <a:ext uri="{FF2B5EF4-FFF2-40B4-BE49-F238E27FC236}">
                <a16:creationId xmlns:a16="http://schemas.microsoft.com/office/drawing/2014/main" id="{EF4D02E3-D6C2-0447-9B0C-4D96CC5C86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C29671-DD10-8348-9715-7A1C95553072}"/>
              </a:ext>
            </a:extLst>
          </p:cNvPr>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2915485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1FFD8-F750-514D-BC45-B9B6966187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656052-0073-0B4D-A8A2-9A03BA89A2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02CA39F-FAED-574B-9383-D0ADFF27B0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0DE58A-3122-FF4A-AE72-D56A20AFBE34}"/>
              </a:ext>
            </a:extLst>
          </p:cNvPr>
          <p:cNvSpPr>
            <a:spLocks noGrp="1"/>
          </p:cNvSpPr>
          <p:nvPr>
            <p:ph type="dt" sz="half" idx="10"/>
          </p:nvPr>
        </p:nvSpPr>
        <p:spPr/>
        <p:txBody>
          <a:bodyPr/>
          <a:lstStyle/>
          <a:p>
            <a:fld id="{5C01AD71-2C37-F34C-A905-11E5FF83CE7A}" type="datetimeFigureOut">
              <a:rPr lang="en-US" smtClean="0"/>
              <a:t>2/18/2020</a:t>
            </a:fld>
            <a:endParaRPr lang="en-US"/>
          </a:p>
        </p:txBody>
      </p:sp>
      <p:sp>
        <p:nvSpPr>
          <p:cNvPr id="6" name="Footer Placeholder 5">
            <a:extLst>
              <a:ext uri="{FF2B5EF4-FFF2-40B4-BE49-F238E27FC236}">
                <a16:creationId xmlns:a16="http://schemas.microsoft.com/office/drawing/2014/main" id="{5F2368E2-7482-9048-B48E-B34A63BD2F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B5F8A7-ADA1-2344-A430-BDB2BA804469}"/>
              </a:ext>
            </a:extLst>
          </p:cNvPr>
          <p:cNvSpPr>
            <a:spLocks noGrp="1"/>
          </p:cNvSpPr>
          <p:nvPr>
            <p:ph type="sldNum" sz="quarter" idx="12"/>
          </p:nvPr>
        </p:nvSpPr>
        <p:spPr/>
        <p:txBody>
          <a:bodyPr/>
          <a:lstStyle/>
          <a:p>
            <a:fld id="{879651DD-CA6A-A74F-A9D8-EFA35C306060}" type="slidenum">
              <a:rPr lang="en-US" smtClean="0"/>
              <a:t>‹#›</a:t>
            </a:fld>
            <a:endParaRPr lang="en-US"/>
          </a:p>
        </p:txBody>
      </p:sp>
    </p:spTree>
    <p:extLst>
      <p:ext uri="{BB962C8B-B14F-4D97-AF65-F5344CB8AC3E}">
        <p14:creationId xmlns:p14="http://schemas.microsoft.com/office/powerpoint/2010/main" val="221856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5" Type="http://schemas.openxmlformats.org/officeDocument/2006/relationships/theme" Target="../theme/theme3.xml"/><Relationship Id="rId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C54D0B-9645-0E4F-8480-7918AAD5811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9E22F73-7C8D-A24C-884C-CDB895A87B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4BB1AF-89AD-9E43-8E9B-A50535E3E6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01AD71-2C37-F34C-A905-11E5FF83CE7A}" type="datetimeFigureOut">
              <a:rPr lang="en-US" smtClean="0"/>
              <a:t>2/18/2020</a:t>
            </a:fld>
            <a:endParaRPr lang="en-US"/>
          </a:p>
        </p:txBody>
      </p:sp>
      <p:sp>
        <p:nvSpPr>
          <p:cNvPr id="5" name="Footer Placeholder 4">
            <a:extLst>
              <a:ext uri="{FF2B5EF4-FFF2-40B4-BE49-F238E27FC236}">
                <a16:creationId xmlns:a16="http://schemas.microsoft.com/office/drawing/2014/main" id="{30319C96-FA0F-AA4D-9174-9BD60C40F7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EFA0B28-1FE9-F04B-AD4F-282B8F986D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9651DD-CA6A-A74F-A9D8-EFA35C306060}" type="slidenum">
              <a:rPr lang="en-US" smtClean="0"/>
              <a:t>‹#›</a:t>
            </a:fld>
            <a:endParaRPr lang="en-US"/>
          </a:p>
        </p:txBody>
      </p:sp>
    </p:spTree>
    <p:extLst>
      <p:ext uri="{BB962C8B-B14F-4D97-AF65-F5344CB8AC3E}">
        <p14:creationId xmlns:p14="http://schemas.microsoft.com/office/powerpoint/2010/main" val="40466996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5C01AD71-2C37-F34C-A905-11E5FF83CE7A}" type="datetimeFigureOut">
              <a:rPr lang="en-US" smtClean="0"/>
              <a:t>2/18/2020</a:t>
            </a:fld>
            <a:endParaRPr lang="en-US"/>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879651DD-CA6A-A74F-A9D8-EFA35C306060}" type="slidenum">
              <a:rPr lang="en-US" smtClean="0"/>
              <a:t>‹#›</a:t>
            </a:fld>
            <a:endParaRPr lang="en-US"/>
          </a:p>
        </p:txBody>
      </p:sp>
    </p:spTree>
    <p:extLst>
      <p:ext uri="{BB962C8B-B14F-4D97-AF65-F5344CB8AC3E}">
        <p14:creationId xmlns:p14="http://schemas.microsoft.com/office/powerpoint/2010/main" val="332008159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alpha val="1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5C01AD71-2C37-F34C-A905-11E5FF83CE7A}" type="datetimeFigureOut">
              <a:rPr lang="en-US" smtClean="0"/>
              <a:t>2/18/2020</a:t>
            </a:fld>
            <a:endParaRPr lang="en-US"/>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879651DD-CA6A-A74F-A9D8-EFA35C306060}" type="slidenum">
              <a:rPr lang="en-US" smtClean="0"/>
              <a:t>‹#›</a:t>
            </a:fld>
            <a:endParaRPr lang="en-US"/>
          </a:p>
        </p:txBody>
      </p:sp>
    </p:spTree>
    <p:extLst>
      <p:ext uri="{BB962C8B-B14F-4D97-AF65-F5344CB8AC3E}">
        <p14:creationId xmlns:p14="http://schemas.microsoft.com/office/powerpoint/2010/main" val="3320081594"/>
      </p:ext>
    </p:extLst>
  </p:cSld>
  <p:clrMap bg1="lt1" tx1="dk1" bg2="lt2" tx2="dk2" accent1="accent1" accent2="accent2" accent3="accent3" accent4="accent4" accent5="accent5" accent6="accent6" hlink="hlink" folHlink="folHlink"/>
  <p:sldLayoutIdLst>
    <p:sldLayoutId id="2147483688" r:id="rId1"/>
    <p:sldLayoutId id="2147483684" r:id="rId2"/>
    <p:sldLayoutId id="2147483686" r:id="rId3"/>
    <p:sldLayoutId id="2147483685" r:id="rId4"/>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hyperlink" Target="https://pixabay.com/en/check-tick-correct-okay-confirm-146095/" TargetMode="Externa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hyperlink" Target="https://pixabay.com/en/check-tick-correct-okay-confirm-146095/" TargetMode="Externa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3.xml"/><Relationship Id="rId5" Type="http://schemas.openxmlformats.org/officeDocument/2006/relationships/hyperlink" Target="https://pixabay.com/en/check-tick-correct-okay-confirm-146095/" TargetMode="Externa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5.xml"/><Relationship Id="rId4" Type="http://schemas.openxmlformats.org/officeDocument/2006/relationships/hyperlink" Target="https://www.vanderbilt.edu/datascience/events/data-science-workshops/"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2" Type="http://schemas.openxmlformats.org/officeDocument/2006/relationships/hyperlink" Target="mailto:Jesse.Spencer-Smith@Vanderbilt" TargetMode="Externa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3.xml"/><Relationship Id="rId4" Type="http://schemas.openxmlformats.org/officeDocument/2006/relationships/image" Target="../media/image15.tiff"/></Relationships>
</file>

<file path=ppt/slides/_rels/slide2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3.jpg"/><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6.xml"/><Relationship Id="rId5" Type="http://schemas.openxmlformats.org/officeDocument/2006/relationships/hyperlink" Target="https://github.com/vanderbilt-data-science/reproducible-ds" TargetMode="External"/><Relationship Id="rId4" Type="http://schemas.openxmlformats.org/officeDocument/2006/relationships/image" Target="../media/image18.sv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E8585BE-704E-4021-99EB-2807C927FDC9}"/>
              </a:ext>
            </a:extLst>
          </p:cNvPr>
          <p:cNvSpPr/>
          <p:nvPr/>
        </p:nvSpPr>
        <p:spPr>
          <a:xfrm>
            <a:off x="-58189" y="-124691"/>
            <a:ext cx="12776662" cy="6994071"/>
          </a:xfrm>
          <a:prstGeom prst="rect">
            <a:avLst/>
          </a:prstGeom>
          <a:solidFill>
            <a:schemeClr val="tx1">
              <a:lumMod val="75000"/>
              <a:lumOff val="2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31EC2103-8628-EF42-89AF-00DE62F0D984}"/>
              </a:ext>
            </a:extLst>
          </p:cNvPr>
          <p:cNvGrpSpPr/>
          <p:nvPr/>
        </p:nvGrpSpPr>
        <p:grpSpPr>
          <a:xfrm>
            <a:off x="-621974" y="3422842"/>
            <a:ext cx="11579629" cy="2843142"/>
            <a:chOff x="254321" y="-208892"/>
            <a:chExt cx="10266713" cy="2843142"/>
          </a:xfrm>
        </p:grpSpPr>
        <p:sp>
          <p:nvSpPr>
            <p:cNvPr id="4" name="TextBox 3">
              <a:extLst>
                <a:ext uri="{FF2B5EF4-FFF2-40B4-BE49-F238E27FC236}">
                  <a16:creationId xmlns:a16="http://schemas.microsoft.com/office/drawing/2014/main" id="{005F36A7-2EEE-7C4F-9EEB-9865EFCC0D5C}"/>
                </a:ext>
              </a:extLst>
            </p:cNvPr>
            <p:cNvSpPr txBox="1"/>
            <p:nvPr/>
          </p:nvSpPr>
          <p:spPr>
            <a:xfrm>
              <a:off x="254321" y="-208892"/>
              <a:ext cx="10266713" cy="1938992"/>
            </a:xfrm>
            <a:prstGeom prst="rect">
              <a:avLst/>
            </a:prstGeom>
            <a:noFill/>
          </p:spPr>
          <p:txBody>
            <a:bodyPr wrap="square" rtlCol="0">
              <a:spAutoFit/>
            </a:bodyPr>
            <a:lstStyle/>
            <a:p>
              <a:pPr algn="r"/>
              <a:r>
                <a:rPr lang="en-US" sz="6000" spc="300" dirty="0">
                  <a:solidFill>
                    <a:schemeClr val="bg1"/>
                  </a:solidFill>
                  <a:latin typeface="Impact" panose="020B0806030902050204" pitchFamily="34" charset="0"/>
                </a:rPr>
                <a:t>Making Data Science Reproducible</a:t>
              </a:r>
            </a:p>
          </p:txBody>
        </p:sp>
        <p:sp>
          <p:nvSpPr>
            <p:cNvPr id="6" name="TextBox 5">
              <a:extLst>
                <a:ext uri="{FF2B5EF4-FFF2-40B4-BE49-F238E27FC236}">
                  <a16:creationId xmlns:a16="http://schemas.microsoft.com/office/drawing/2014/main" id="{0F18587B-32BF-D342-AB81-A66CE8BC91AF}"/>
                </a:ext>
              </a:extLst>
            </p:cNvPr>
            <p:cNvSpPr txBox="1"/>
            <p:nvPr/>
          </p:nvSpPr>
          <p:spPr>
            <a:xfrm>
              <a:off x="2732465" y="1803252"/>
              <a:ext cx="4178355" cy="830997"/>
            </a:xfrm>
            <a:prstGeom prst="rect">
              <a:avLst/>
            </a:prstGeom>
            <a:noFill/>
          </p:spPr>
          <p:txBody>
            <a:bodyPr wrap="square" rtlCol="0">
              <a:spAutoFit/>
            </a:bodyPr>
            <a:lstStyle/>
            <a:p>
              <a:pPr algn="r"/>
              <a:r>
                <a:rPr lang="en-US" sz="2400" spc="150" dirty="0">
                  <a:solidFill>
                    <a:schemeClr val="bg1"/>
                  </a:solidFill>
                  <a:latin typeface="Tahoma" panose="020B0604030504040204" pitchFamily="34" charset="0"/>
                  <a:ea typeface="Tahoma" panose="020B0604030504040204" pitchFamily="34" charset="0"/>
                  <a:cs typeface="Tahoma" panose="020B0604030504040204" pitchFamily="34" charset="0"/>
                </a:rPr>
                <a:t>Jesse Spencer-Smith, Ph.D.</a:t>
              </a:r>
            </a:p>
            <a:p>
              <a:pPr algn="ctr"/>
              <a:r>
                <a:rPr lang="en-US" sz="2400" spc="150" dirty="0">
                  <a:solidFill>
                    <a:schemeClr val="bg1"/>
                  </a:solidFill>
                  <a:latin typeface="Tahoma" panose="020B0604030504040204" pitchFamily="34" charset="0"/>
                  <a:ea typeface="Tahoma" panose="020B0604030504040204" pitchFamily="34" charset="0"/>
                  <a:cs typeface="Tahoma" panose="020B0604030504040204" pitchFamily="34" charset="0"/>
                </a:rPr>
                <a:t>Chief Data Scientist</a:t>
              </a:r>
            </a:p>
          </p:txBody>
        </p:sp>
        <p:sp>
          <p:nvSpPr>
            <p:cNvPr id="10" name="TextBox 9">
              <a:extLst>
                <a:ext uri="{FF2B5EF4-FFF2-40B4-BE49-F238E27FC236}">
                  <a16:creationId xmlns:a16="http://schemas.microsoft.com/office/drawing/2014/main" id="{9FD260CA-5987-460C-8B57-48D2BB0F7E99}"/>
                </a:ext>
              </a:extLst>
            </p:cNvPr>
            <p:cNvSpPr txBox="1"/>
            <p:nvPr/>
          </p:nvSpPr>
          <p:spPr>
            <a:xfrm>
              <a:off x="6078422" y="1803253"/>
              <a:ext cx="4178355" cy="830997"/>
            </a:xfrm>
            <a:prstGeom prst="rect">
              <a:avLst/>
            </a:prstGeom>
            <a:noFill/>
          </p:spPr>
          <p:txBody>
            <a:bodyPr wrap="square" rtlCol="0">
              <a:spAutoFit/>
            </a:bodyPr>
            <a:lstStyle/>
            <a:p>
              <a:pPr algn="r"/>
              <a:r>
                <a:rPr lang="en-US" sz="2400" spc="150" dirty="0">
                  <a:solidFill>
                    <a:schemeClr val="bg1"/>
                  </a:solidFill>
                  <a:latin typeface="Tahoma" panose="020B0604030504040204" pitchFamily="34" charset="0"/>
                  <a:ea typeface="Tahoma" panose="020B0604030504040204" pitchFamily="34" charset="0"/>
                  <a:cs typeface="Tahoma" panose="020B0604030504040204" pitchFamily="34" charset="0"/>
                </a:rPr>
                <a:t>Charreau Bell, Ph.D.</a:t>
              </a:r>
            </a:p>
            <a:p>
              <a:pPr algn="r"/>
              <a:r>
                <a:rPr lang="en-US" sz="2400" spc="150" dirty="0">
                  <a:solidFill>
                    <a:schemeClr val="bg1"/>
                  </a:solidFill>
                  <a:latin typeface="Tahoma" panose="020B0604030504040204" pitchFamily="34" charset="0"/>
                  <a:ea typeface="Tahoma" panose="020B0604030504040204" pitchFamily="34" charset="0"/>
                  <a:cs typeface="Tahoma" panose="020B0604030504040204" pitchFamily="34" charset="0"/>
                </a:rPr>
                <a:t>Senior Data Scientist</a:t>
              </a:r>
            </a:p>
          </p:txBody>
        </p:sp>
      </p:grpSp>
      <p:sp>
        <p:nvSpPr>
          <p:cNvPr id="9" name="Right Triangle 8">
            <a:extLst>
              <a:ext uri="{FF2B5EF4-FFF2-40B4-BE49-F238E27FC236}">
                <a16:creationId xmlns:a16="http://schemas.microsoft.com/office/drawing/2014/main" id="{7A52AA5E-4808-5040-AE1C-8EB3DB9936D0}"/>
              </a:ext>
            </a:extLst>
          </p:cNvPr>
          <p:cNvSpPr/>
          <p:nvPr/>
        </p:nvSpPr>
        <p:spPr>
          <a:xfrm flipH="1">
            <a:off x="10629900" y="1041845"/>
            <a:ext cx="1562100" cy="5827535"/>
          </a:xfrm>
          <a:prstGeom prst="rtTriangle">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A8862FF4-7CF7-574F-8144-6E318138DBCC}"/>
              </a:ext>
            </a:extLst>
          </p:cNvPr>
          <p:cNvPicPr>
            <a:picLocks noChangeAspect="1"/>
          </p:cNvPicPr>
          <p:nvPr/>
        </p:nvPicPr>
        <p:blipFill>
          <a:blip r:embed="rId3"/>
          <a:stretch>
            <a:fillRect/>
          </a:stretch>
        </p:blipFill>
        <p:spPr>
          <a:xfrm>
            <a:off x="10774502" y="5603630"/>
            <a:ext cx="1440944" cy="1324708"/>
          </a:xfrm>
          <a:prstGeom prst="rect">
            <a:avLst/>
          </a:prstGeom>
        </p:spPr>
      </p:pic>
    </p:spTree>
    <p:extLst>
      <p:ext uri="{BB962C8B-B14F-4D97-AF65-F5344CB8AC3E}">
        <p14:creationId xmlns:p14="http://schemas.microsoft.com/office/powerpoint/2010/main" val="2403254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grpSp>
        <p:nvGrpSpPr>
          <p:cNvPr id="6"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Rockwell" panose="02060603020205020403"/>
                <a:ea typeface="+mn-ea"/>
                <a:cs typeface="+mn-cs"/>
              </a:endParaRPr>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BF8A20CB-9B19-9C46-9916-832950A6280E}"/>
              </a:ext>
            </a:extLst>
          </p:cNvPr>
          <p:cNvSpPr>
            <a:spLocks noGrp="1"/>
          </p:cNvSpPr>
          <p:nvPr>
            <p:ph type="title"/>
          </p:nvPr>
        </p:nvSpPr>
        <p:spPr>
          <a:xfrm>
            <a:off x="0" y="11024"/>
            <a:ext cx="12087225" cy="1353310"/>
          </a:xfrm>
        </p:spPr>
        <p:txBody>
          <a:bodyPr anchor="b">
            <a:normAutofit/>
          </a:bodyPr>
          <a:lstStyle/>
          <a:p>
            <a:pPr algn="l"/>
            <a:r>
              <a:rPr lang="en-US" spc="300" dirty="0">
                <a:solidFill>
                  <a:srgbClr val="424242"/>
                </a:solidFill>
                <a:latin typeface="Impact" panose="020B0806030902050204" pitchFamily="34" charset="0"/>
              </a:rPr>
              <a:t>Model versioning: a solution</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3"/>
          <a:stretch>
            <a:fillRect/>
          </a:stretch>
        </p:blipFill>
        <p:spPr>
          <a:xfrm>
            <a:off x="10774502" y="5603630"/>
            <a:ext cx="1440944" cy="1324708"/>
          </a:xfrm>
          <a:prstGeom prst="rect">
            <a:avLst/>
          </a:prstGeom>
        </p:spPr>
      </p:pic>
      <p:pic>
        <p:nvPicPr>
          <p:cNvPr id="3" name="Picture 2">
            <a:extLst>
              <a:ext uri="{FF2B5EF4-FFF2-40B4-BE49-F238E27FC236}">
                <a16:creationId xmlns:a16="http://schemas.microsoft.com/office/drawing/2014/main" id="{6AC290F6-A2A2-438C-981F-0F124203F5DE}"/>
              </a:ext>
            </a:extLst>
          </p:cNvPr>
          <p:cNvPicPr>
            <a:picLocks noChangeAspect="1"/>
          </p:cNvPicPr>
          <p:nvPr/>
        </p:nvPicPr>
        <p:blipFill>
          <a:blip r:embed="rId4"/>
          <a:stretch>
            <a:fillRect/>
          </a:stretch>
        </p:blipFill>
        <p:spPr>
          <a:xfrm>
            <a:off x="2525514" y="1221960"/>
            <a:ext cx="6841590" cy="3430192"/>
          </a:xfrm>
          <a:prstGeom prst="rect">
            <a:avLst/>
          </a:prstGeom>
        </p:spPr>
      </p:pic>
      <p:pic>
        <p:nvPicPr>
          <p:cNvPr id="4" name="Picture 3">
            <a:extLst>
              <a:ext uri="{FF2B5EF4-FFF2-40B4-BE49-F238E27FC236}">
                <a16:creationId xmlns:a16="http://schemas.microsoft.com/office/drawing/2014/main" id="{55D1F7FD-5D28-4B6C-A7BA-C80433E66F0F}"/>
              </a:ext>
            </a:extLst>
          </p:cNvPr>
          <p:cNvPicPr>
            <a:picLocks noChangeAspect="1"/>
          </p:cNvPicPr>
          <p:nvPr/>
        </p:nvPicPr>
        <p:blipFill>
          <a:blip r:embed="rId5"/>
          <a:stretch>
            <a:fillRect/>
          </a:stretch>
        </p:blipFill>
        <p:spPr>
          <a:xfrm>
            <a:off x="469803" y="4595327"/>
            <a:ext cx="3181460" cy="2116590"/>
          </a:xfrm>
          <a:prstGeom prst="rect">
            <a:avLst/>
          </a:prstGeom>
          <a:ln>
            <a:noFill/>
          </a:ln>
          <a:effectLst>
            <a:outerShdw blurRad="190500" algn="tl" rotWithShape="0">
              <a:srgbClr val="000000">
                <a:alpha val="70000"/>
              </a:srgbClr>
            </a:outerShdw>
          </a:effectLst>
        </p:spPr>
      </p:pic>
      <p:pic>
        <p:nvPicPr>
          <p:cNvPr id="10" name="Picture 9">
            <a:extLst>
              <a:ext uri="{FF2B5EF4-FFF2-40B4-BE49-F238E27FC236}">
                <a16:creationId xmlns:a16="http://schemas.microsoft.com/office/drawing/2014/main" id="{D0E421F7-6558-454F-B1A9-A6BED624B360}"/>
              </a:ext>
            </a:extLst>
          </p:cNvPr>
          <p:cNvPicPr>
            <a:picLocks noChangeAspect="1"/>
          </p:cNvPicPr>
          <p:nvPr/>
        </p:nvPicPr>
        <p:blipFill>
          <a:blip r:embed="rId6"/>
          <a:stretch>
            <a:fillRect/>
          </a:stretch>
        </p:blipFill>
        <p:spPr>
          <a:xfrm>
            <a:off x="3837001" y="4497942"/>
            <a:ext cx="4201952" cy="2290254"/>
          </a:xfrm>
          <a:prstGeom prst="rect">
            <a:avLst/>
          </a:prstGeom>
          <a:ln>
            <a:noFill/>
          </a:ln>
          <a:effectLst>
            <a:outerShdw blurRad="190500" algn="tl" rotWithShape="0">
              <a:srgbClr val="000000">
                <a:alpha val="70000"/>
              </a:srgbClr>
            </a:outerShdw>
          </a:effectLst>
        </p:spPr>
      </p:pic>
      <p:pic>
        <p:nvPicPr>
          <p:cNvPr id="20" name="Picture 19">
            <a:extLst>
              <a:ext uri="{FF2B5EF4-FFF2-40B4-BE49-F238E27FC236}">
                <a16:creationId xmlns:a16="http://schemas.microsoft.com/office/drawing/2014/main" id="{ECC6970E-5910-4620-8958-3C6286B28916}"/>
              </a:ext>
            </a:extLst>
          </p:cNvPr>
          <p:cNvPicPr>
            <a:picLocks noChangeAspect="1"/>
          </p:cNvPicPr>
          <p:nvPr/>
        </p:nvPicPr>
        <p:blipFill>
          <a:blip r:embed="rId7"/>
          <a:stretch>
            <a:fillRect/>
          </a:stretch>
        </p:blipFill>
        <p:spPr>
          <a:xfrm>
            <a:off x="5431697" y="4569779"/>
            <a:ext cx="4214946" cy="2167686"/>
          </a:xfrm>
          <a:prstGeom prst="rect">
            <a:avLst/>
          </a:prstGeom>
          <a:ln>
            <a:noFill/>
          </a:ln>
          <a:effectLst>
            <a:outerShdw blurRad="190500" algn="tl" rotWithShape="0">
              <a:srgbClr val="000000">
                <a:alpha val="70000"/>
              </a:srgbClr>
            </a:outerShdw>
          </a:effectLst>
        </p:spPr>
      </p:pic>
      <p:sp>
        <p:nvSpPr>
          <p:cNvPr id="8" name="TextBox 7">
            <a:extLst>
              <a:ext uri="{FF2B5EF4-FFF2-40B4-BE49-F238E27FC236}">
                <a16:creationId xmlns:a16="http://schemas.microsoft.com/office/drawing/2014/main" id="{0DF6F94E-E34C-45CC-A8B6-0373C5134852}"/>
              </a:ext>
            </a:extLst>
          </p:cNvPr>
          <p:cNvSpPr txBox="1"/>
          <p:nvPr/>
        </p:nvSpPr>
        <p:spPr>
          <a:xfrm>
            <a:off x="9638849" y="1996087"/>
            <a:ext cx="2045945" cy="923330"/>
          </a:xfrm>
          <a:prstGeom prst="rect">
            <a:avLst/>
          </a:prstGeom>
          <a:noFill/>
        </p:spPr>
        <p:txBody>
          <a:bodyPr wrap="none" rtlCol="0">
            <a:spAutoFit/>
          </a:bodyPr>
          <a:lstStyle/>
          <a:p>
            <a:pPr marL="285750" indent="-285750">
              <a:buFont typeface="Arial" panose="020B0604020202020204" pitchFamily="34" charset="0"/>
              <a:buChar char="•"/>
            </a:pPr>
            <a:r>
              <a:rPr lang="en-US" dirty="0" err="1"/>
              <a:t>Michaelangelo</a:t>
            </a:r>
            <a:endParaRPr lang="en-US" dirty="0"/>
          </a:p>
          <a:p>
            <a:pPr marL="285750" indent="-285750">
              <a:buFont typeface="Arial" panose="020B0604020202020204" pitchFamily="34" charset="0"/>
              <a:buChar char="•"/>
            </a:pPr>
            <a:r>
              <a:rPr lang="en-US" dirty="0"/>
              <a:t>TFX</a:t>
            </a:r>
          </a:p>
          <a:p>
            <a:pPr marL="285750" indent="-285750">
              <a:buFont typeface="Arial" panose="020B0604020202020204" pitchFamily="34" charset="0"/>
              <a:buChar char="•"/>
            </a:pPr>
            <a:r>
              <a:rPr lang="en-US" dirty="0"/>
              <a:t>Others</a:t>
            </a:r>
          </a:p>
        </p:txBody>
      </p:sp>
    </p:spTree>
    <p:extLst>
      <p:ext uri="{BB962C8B-B14F-4D97-AF65-F5344CB8AC3E}">
        <p14:creationId xmlns:p14="http://schemas.microsoft.com/office/powerpoint/2010/main" val="1533758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10"/>
                                        </p:tgtEl>
                                      </p:cBhvr>
                                    </p:animEffect>
                                    <p:set>
                                      <p:cBhvr>
                                        <p:cTn id="28" dur="1" fill="hold">
                                          <p:stCondLst>
                                            <p:cond delay="499"/>
                                          </p:stCondLst>
                                        </p:cTn>
                                        <p:tgtEl>
                                          <p:spTgt spid="10"/>
                                        </p:tgtEl>
                                        <p:attrNameLst>
                                          <p:attrName>style.visibility</p:attrName>
                                        </p:attrNameLst>
                                      </p:cBhvr>
                                      <p:to>
                                        <p:strVal val="hidden"/>
                                      </p:to>
                                    </p:set>
                                  </p:childTnLst>
                                </p:cTn>
                              </p:par>
                              <p:par>
                                <p:cTn id="29" presetID="10" presetClass="entr" presetSubtype="0" fill="hold"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grpSp>
        <p:nvGrpSpPr>
          <p:cNvPr id="6"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Rockwell" panose="02060603020205020403"/>
                <a:ea typeface="+mn-ea"/>
                <a:cs typeface="+mn-cs"/>
              </a:endParaRPr>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BF8A20CB-9B19-9C46-9916-832950A6280E}"/>
              </a:ext>
            </a:extLst>
          </p:cNvPr>
          <p:cNvSpPr>
            <a:spLocks noGrp="1"/>
          </p:cNvSpPr>
          <p:nvPr>
            <p:ph type="title"/>
          </p:nvPr>
        </p:nvSpPr>
        <p:spPr>
          <a:xfrm>
            <a:off x="670789" y="4011524"/>
            <a:ext cx="9416013" cy="1353310"/>
          </a:xfrm>
        </p:spPr>
        <p:txBody>
          <a:bodyPr anchor="b">
            <a:normAutofit fontScale="90000"/>
          </a:bodyPr>
          <a:lstStyle/>
          <a:p>
            <a:pPr algn="l"/>
            <a:r>
              <a:rPr lang="en-US" sz="6000" spc="300" dirty="0">
                <a:solidFill>
                  <a:srgbClr val="424242"/>
                </a:solidFill>
                <a:latin typeface="Impact" panose="020B0806030902050204" pitchFamily="34" charset="0"/>
              </a:rPr>
              <a:t>“Versioning” Environments</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2"/>
          <a:stretch>
            <a:fillRect/>
          </a:stretch>
        </p:blipFill>
        <p:spPr>
          <a:xfrm>
            <a:off x="10774502" y="5603630"/>
            <a:ext cx="1440944" cy="1324708"/>
          </a:xfrm>
          <a:prstGeom prst="rect">
            <a:avLst/>
          </a:prstGeom>
        </p:spPr>
      </p:pic>
      <p:sp>
        <p:nvSpPr>
          <p:cNvPr id="8" name="Content Placeholder 7">
            <a:extLst>
              <a:ext uri="{FF2B5EF4-FFF2-40B4-BE49-F238E27FC236}">
                <a16:creationId xmlns:a16="http://schemas.microsoft.com/office/drawing/2014/main" id="{08055EB8-D465-41AA-B4AA-BF5C137170F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992155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grpSp>
        <p:nvGrpSpPr>
          <p:cNvPr id="6"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Rockwell" panose="02060603020205020403"/>
                <a:ea typeface="+mn-ea"/>
                <a:cs typeface="+mn-cs"/>
              </a:endParaRPr>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BF8A20CB-9B19-9C46-9916-832950A6280E}"/>
              </a:ext>
            </a:extLst>
          </p:cNvPr>
          <p:cNvSpPr>
            <a:spLocks noGrp="1"/>
          </p:cNvSpPr>
          <p:nvPr>
            <p:ph type="title"/>
          </p:nvPr>
        </p:nvSpPr>
        <p:spPr>
          <a:xfrm>
            <a:off x="-5415" y="0"/>
            <a:ext cx="12172016" cy="1353310"/>
          </a:xfrm>
        </p:spPr>
        <p:txBody>
          <a:bodyPr anchor="b">
            <a:noAutofit/>
          </a:bodyPr>
          <a:lstStyle/>
          <a:p>
            <a:pPr algn="l"/>
            <a:r>
              <a:rPr lang="en-US" spc="300" dirty="0">
                <a:solidFill>
                  <a:srgbClr val="424242"/>
                </a:solidFill>
                <a:latin typeface="Impact" panose="020B0806030902050204" pitchFamily="34" charset="0"/>
              </a:rPr>
              <a:t>Environments: a challenge for reproducibility</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3"/>
          <a:stretch>
            <a:fillRect/>
          </a:stretch>
        </p:blipFill>
        <p:spPr>
          <a:xfrm>
            <a:off x="10469093" y="5215973"/>
            <a:ext cx="1440944" cy="1324708"/>
          </a:xfrm>
          <a:prstGeom prst="rect">
            <a:avLst/>
          </a:prstGeom>
        </p:spPr>
      </p:pic>
      <p:sp>
        <p:nvSpPr>
          <p:cNvPr id="34" name="Title 6">
            <a:extLst>
              <a:ext uri="{FF2B5EF4-FFF2-40B4-BE49-F238E27FC236}">
                <a16:creationId xmlns:a16="http://schemas.microsoft.com/office/drawing/2014/main" id="{58E860BE-624B-49B5-A227-C1EBE4114253}"/>
              </a:ext>
            </a:extLst>
          </p:cNvPr>
          <p:cNvSpPr txBox="1">
            <a:spLocks/>
          </p:cNvSpPr>
          <p:nvPr/>
        </p:nvSpPr>
        <p:spPr>
          <a:xfrm>
            <a:off x="583222" y="1962268"/>
            <a:ext cx="3498979" cy="2456442"/>
          </a:xfrm>
          <a:prstGeom prst="rect">
            <a:avLst/>
          </a:prstGeom>
        </p:spPr>
        <p:txBody>
          <a:bodyPr vert="horz" lIns="228600" tIns="228600" rIns="228600" bIns="228600" rtlCol="0" anchor="ctr">
            <a:normAutofit/>
          </a:bodyPr>
          <a:lstStyle>
            <a:lvl1pPr algn="ctr" defTabSz="914400" rtl="0" eaLnBrk="1" latinLnBrk="0" hangingPunct="1">
              <a:lnSpc>
                <a:spcPct val="85000"/>
              </a:lnSpc>
              <a:spcBef>
                <a:spcPct val="0"/>
              </a:spcBef>
              <a:buNone/>
              <a:defRPr sz="4000" b="0" i="0" kern="1200" cap="none" spc="-150">
                <a:solidFill>
                  <a:srgbClr val="FFFEFF"/>
                </a:solidFill>
                <a:effectLst/>
                <a:latin typeface="+mj-lt"/>
                <a:ea typeface="+mj-ea"/>
                <a:cs typeface="+mj-cs"/>
              </a:defRPr>
            </a:lvl1pPr>
          </a:lstStyle>
          <a:p>
            <a:pPr marL="0" marR="0" lvl="0" indent="0" algn="ctr" defTabSz="914400" rtl="0" eaLnBrk="1" fontAlgn="auto" latinLnBrk="0" hangingPunct="1">
              <a:lnSpc>
                <a:spcPct val="85000"/>
              </a:lnSpc>
              <a:spcBef>
                <a:spcPct val="0"/>
              </a:spcBef>
              <a:spcAft>
                <a:spcPts val="0"/>
              </a:spcAft>
              <a:buClrTx/>
              <a:buSzTx/>
              <a:buFontTx/>
              <a:buNone/>
              <a:tabLst/>
              <a:defRPr/>
            </a:pPr>
            <a:r>
              <a:rPr kumimoji="0" lang="en-US" sz="4000" b="0" i="0" u="none" strike="noStrike" kern="1200" cap="none" spc="-150" normalizeH="0" baseline="0" noProof="0">
                <a:ln>
                  <a:noFill/>
                </a:ln>
                <a:solidFill>
                  <a:srgbClr val="FFFEFF"/>
                </a:solidFill>
                <a:effectLst/>
                <a:uLnTx/>
                <a:uFillTx/>
                <a:latin typeface="Calibri Light" panose="020F0302020204030204"/>
                <a:ea typeface="+mj-ea"/>
                <a:cs typeface="+mj-cs"/>
              </a:rPr>
              <a:t>Installation: H2o</a:t>
            </a:r>
            <a:endParaRPr kumimoji="0" lang="en-US" sz="4000" b="0" i="0" u="none" strike="noStrike" kern="1200" cap="none" spc="-150" normalizeH="0" baseline="0" noProof="0" dirty="0">
              <a:ln>
                <a:noFill/>
              </a:ln>
              <a:solidFill>
                <a:srgbClr val="FFFEFF"/>
              </a:solidFill>
              <a:effectLst/>
              <a:uLnTx/>
              <a:uFillTx/>
              <a:latin typeface="Calibri Light" panose="020F0302020204030204"/>
              <a:ea typeface="+mj-ea"/>
              <a:cs typeface="+mj-cs"/>
            </a:endParaRPr>
          </a:p>
        </p:txBody>
      </p:sp>
      <p:grpSp>
        <p:nvGrpSpPr>
          <p:cNvPr id="3" name="Group 2">
            <a:extLst>
              <a:ext uri="{FF2B5EF4-FFF2-40B4-BE49-F238E27FC236}">
                <a16:creationId xmlns:a16="http://schemas.microsoft.com/office/drawing/2014/main" id="{FE69ACB2-CF81-44C8-96D0-ECCD977A8920}"/>
              </a:ext>
            </a:extLst>
          </p:cNvPr>
          <p:cNvGrpSpPr/>
          <p:nvPr/>
        </p:nvGrpSpPr>
        <p:grpSpPr>
          <a:xfrm>
            <a:off x="872848" y="1741394"/>
            <a:ext cx="5859589" cy="4457183"/>
            <a:chOff x="872848" y="1741394"/>
            <a:chExt cx="5859589" cy="4457183"/>
          </a:xfrm>
        </p:grpSpPr>
        <p:sp>
          <p:nvSpPr>
            <p:cNvPr id="37" name="Rectangle 36">
              <a:extLst>
                <a:ext uri="{FF2B5EF4-FFF2-40B4-BE49-F238E27FC236}">
                  <a16:creationId xmlns:a16="http://schemas.microsoft.com/office/drawing/2014/main" id="{B3AE02A9-F323-4B65-ACA0-D823445D5C87}"/>
                </a:ext>
              </a:extLst>
            </p:cNvPr>
            <p:cNvSpPr/>
            <p:nvPr/>
          </p:nvSpPr>
          <p:spPr>
            <a:xfrm>
              <a:off x="872848" y="1741394"/>
              <a:ext cx="5859589" cy="44571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sp>
          <p:nvSpPr>
            <p:cNvPr id="38" name="TextBox 37">
              <a:extLst>
                <a:ext uri="{FF2B5EF4-FFF2-40B4-BE49-F238E27FC236}">
                  <a16:creationId xmlns:a16="http://schemas.microsoft.com/office/drawing/2014/main" id="{48726762-EA3F-4677-81CF-FDF78A637EB5}"/>
                </a:ext>
              </a:extLst>
            </p:cNvPr>
            <p:cNvSpPr txBox="1"/>
            <p:nvPr/>
          </p:nvSpPr>
          <p:spPr>
            <a:xfrm>
              <a:off x="1142391" y="1816354"/>
              <a:ext cx="1534394"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Base</a:t>
              </a:r>
            </a:p>
          </p:txBody>
        </p:sp>
        <p:sp>
          <p:nvSpPr>
            <p:cNvPr id="39" name="TextBox 38">
              <a:extLst>
                <a:ext uri="{FF2B5EF4-FFF2-40B4-BE49-F238E27FC236}">
                  <a16:creationId xmlns:a16="http://schemas.microsoft.com/office/drawing/2014/main" id="{176DC803-BF28-4661-8288-E0356614DB59}"/>
                </a:ext>
              </a:extLst>
            </p:cNvPr>
            <p:cNvSpPr txBox="1"/>
            <p:nvPr/>
          </p:nvSpPr>
          <p:spPr>
            <a:xfrm>
              <a:off x="1848674" y="2492170"/>
              <a:ext cx="4252190" cy="310854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Python = 3.7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Pandas = 0.25</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fastai</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1.0.57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pytorch</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1.1.0</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matplotlib = 3.1.1</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cudatoolkit</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10.0.130</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numpy</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1.16.4</a:t>
              </a:r>
            </a:p>
          </p:txBody>
        </p:sp>
      </p:grpSp>
      <p:sp>
        <p:nvSpPr>
          <p:cNvPr id="40" name="TextBox 39">
            <a:extLst>
              <a:ext uri="{FF2B5EF4-FFF2-40B4-BE49-F238E27FC236}">
                <a16:creationId xmlns:a16="http://schemas.microsoft.com/office/drawing/2014/main" id="{34D3F6FE-A627-4FDA-A15B-CF421B313DE6}"/>
              </a:ext>
            </a:extLst>
          </p:cNvPr>
          <p:cNvSpPr txBox="1"/>
          <p:nvPr/>
        </p:nvSpPr>
        <p:spPr>
          <a:xfrm>
            <a:off x="7209138" y="2324185"/>
            <a:ext cx="416767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Project 1 – Base Defaults</a:t>
            </a:r>
            <a:endParaRPr kumimoji="0" lang="en-US" sz="18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41" name="TextBox 40">
            <a:extLst>
              <a:ext uri="{FF2B5EF4-FFF2-40B4-BE49-F238E27FC236}">
                <a16:creationId xmlns:a16="http://schemas.microsoft.com/office/drawing/2014/main" id="{8B2A46A3-F049-4D47-9F2C-81DE79E52429}"/>
              </a:ext>
            </a:extLst>
          </p:cNvPr>
          <p:cNvSpPr txBox="1"/>
          <p:nvPr/>
        </p:nvSpPr>
        <p:spPr>
          <a:xfrm>
            <a:off x="7209138" y="3282318"/>
            <a:ext cx="4177639" cy="227754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Project 2 – Install new package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 </a:t>
            </a:r>
            <a:r>
              <a:rPr kumimoji="0" lang="en-US" sz="20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Dependencies: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 </a:t>
            </a:r>
            <a:r>
              <a:rPr kumimoji="0" lang="en-US" sz="2000" b="0" i="0" u="none" strike="noStrike" kern="1200" cap="none" spc="0" normalizeH="0" baseline="0" noProof="0" dirty="0" err="1">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cudatoolkit</a:t>
            </a:r>
            <a:r>
              <a:rPr kumimoji="0" lang="en-US" sz="20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9.0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 </a:t>
            </a:r>
            <a:r>
              <a:rPr kumimoji="0" lang="en-US" sz="2000" b="0" i="0" u="none" strike="noStrike" kern="1200" cap="none" spc="0" normalizeH="0" baseline="0" noProof="0" dirty="0" err="1">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pytorch</a:t>
            </a:r>
            <a:r>
              <a:rPr kumimoji="0" lang="en-US" sz="20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1.0.1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pic>
        <p:nvPicPr>
          <p:cNvPr id="42" name="Picture 41" descr="A close up of a logo&#10;&#10;Description automatically generated">
            <a:extLst>
              <a:ext uri="{FF2B5EF4-FFF2-40B4-BE49-F238E27FC236}">
                <a16:creationId xmlns:a16="http://schemas.microsoft.com/office/drawing/2014/main" id="{024638DE-E1CA-4676-B214-4507BB6940F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6952226" y="2324185"/>
            <a:ext cx="321362" cy="405932"/>
          </a:xfrm>
          <a:prstGeom prst="rect">
            <a:avLst/>
          </a:prstGeom>
        </p:spPr>
      </p:pic>
      <p:sp>
        <p:nvSpPr>
          <p:cNvPr id="43" name="TextBox 42">
            <a:extLst>
              <a:ext uri="{FF2B5EF4-FFF2-40B4-BE49-F238E27FC236}">
                <a16:creationId xmlns:a16="http://schemas.microsoft.com/office/drawing/2014/main" id="{01E66BCC-2431-4CC8-B165-133D5D832730}"/>
              </a:ext>
            </a:extLst>
          </p:cNvPr>
          <p:cNvSpPr txBox="1"/>
          <p:nvPr/>
        </p:nvSpPr>
        <p:spPr>
          <a:xfrm>
            <a:off x="6865207" y="3206334"/>
            <a:ext cx="495400"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x</a:t>
            </a:r>
            <a:endParaRPr kumimoji="0" lang="en-US" sz="2400" b="1"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738687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500"/>
                                        <p:tgtEl>
                                          <p:spTgt spid="4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fade">
                                      <p:cBhvr>
                                        <p:cTn id="2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grpSp>
        <p:nvGrpSpPr>
          <p:cNvPr id="6"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Rockwell" panose="02060603020205020403"/>
                <a:ea typeface="+mn-ea"/>
                <a:cs typeface="+mn-cs"/>
              </a:endParaRPr>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3"/>
          <a:stretch>
            <a:fillRect/>
          </a:stretch>
        </p:blipFill>
        <p:spPr>
          <a:xfrm>
            <a:off x="10469093" y="5215973"/>
            <a:ext cx="1440944" cy="1324708"/>
          </a:xfrm>
          <a:prstGeom prst="rect">
            <a:avLst/>
          </a:prstGeom>
        </p:spPr>
      </p:pic>
      <p:sp>
        <p:nvSpPr>
          <p:cNvPr id="34" name="Title 6">
            <a:extLst>
              <a:ext uri="{FF2B5EF4-FFF2-40B4-BE49-F238E27FC236}">
                <a16:creationId xmlns:a16="http://schemas.microsoft.com/office/drawing/2014/main" id="{58E860BE-624B-49B5-A227-C1EBE4114253}"/>
              </a:ext>
            </a:extLst>
          </p:cNvPr>
          <p:cNvSpPr txBox="1">
            <a:spLocks/>
          </p:cNvSpPr>
          <p:nvPr/>
        </p:nvSpPr>
        <p:spPr>
          <a:xfrm>
            <a:off x="583222" y="1962268"/>
            <a:ext cx="3498979" cy="2456442"/>
          </a:xfrm>
          <a:prstGeom prst="rect">
            <a:avLst/>
          </a:prstGeom>
        </p:spPr>
        <p:txBody>
          <a:bodyPr vert="horz" lIns="228600" tIns="228600" rIns="228600" bIns="228600" rtlCol="0" anchor="ctr">
            <a:normAutofit/>
          </a:bodyPr>
          <a:lstStyle>
            <a:lvl1pPr algn="ctr" defTabSz="914400" rtl="0" eaLnBrk="1" latinLnBrk="0" hangingPunct="1">
              <a:lnSpc>
                <a:spcPct val="85000"/>
              </a:lnSpc>
              <a:spcBef>
                <a:spcPct val="0"/>
              </a:spcBef>
              <a:buNone/>
              <a:defRPr sz="4000" b="0" i="0" kern="1200" cap="none" spc="-150">
                <a:solidFill>
                  <a:srgbClr val="FFFEFF"/>
                </a:solidFill>
                <a:effectLst/>
                <a:latin typeface="+mj-lt"/>
                <a:ea typeface="+mj-ea"/>
                <a:cs typeface="+mj-cs"/>
              </a:defRPr>
            </a:lvl1pPr>
          </a:lstStyle>
          <a:p>
            <a:pPr marL="0" marR="0" lvl="0" indent="0" algn="ctr" defTabSz="914400" rtl="0" eaLnBrk="1" fontAlgn="auto" latinLnBrk="0" hangingPunct="1">
              <a:lnSpc>
                <a:spcPct val="85000"/>
              </a:lnSpc>
              <a:spcBef>
                <a:spcPct val="0"/>
              </a:spcBef>
              <a:spcAft>
                <a:spcPts val="0"/>
              </a:spcAft>
              <a:buClrTx/>
              <a:buSzTx/>
              <a:buFontTx/>
              <a:buNone/>
              <a:tabLst/>
              <a:defRPr/>
            </a:pPr>
            <a:r>
              <a:rPr kumimoji="0" lang="en-US" sz="4000" b="0" i="0" u="none" strike="noStrike" kern="1200" cap="none" spc="-150" normalizeH="0" baseline="0" noProof="0">
                <a:ln>
                  <a:noFill/>
                </a:ln>
                <a:solidFill>
                  <a:srgbClr val="FFFEFF"/>
                </a:solidFill>
                <a:effectLst/>
                <a:uLnTx/>
                <a:uFillTx/>
                <a:latin typeface="Calibri Light" panose="020F0302020204030204"/>
                <a:ea typeface="+mj-ea"/>
                <a:cs typeface="+mj-cs"/>
              </a:rPr>
              <a:t>Installation: H2o</a:t>
            </a:r>
            <a:endParaRPr kumimoji="0" lang="en-US" sz="4000" b="0" i="0" u="none" strike="noStrike" kern="1200" cap="none" spc="-150" normalizeH="0" baseline="0" noProof="0" dirty="0">
              <a:ln>
                <a:noFill/>
              </a:ln>
              <a:solidFill>
                <a:srgbClr val="FFFEFF"/>
              </a:solidFill>
              <a:effectLst/>
              <a:uLnTx/>
              <a:uFillTx/>
              <a:latin typeface="Calibri Light" panose="020F0302020204030204"/>
              <a:ea typeface="+mj-ea"/>
              <a:cs typeface="+mj-cs"/>
            </a:endParaRPr>
          </a:p>
        </p:txBody>
      </p:sp>
      <p:sp>
        <p:nvSpPr>
          <p:cNvPr id="37" name="Rectangle 36">
            <a:extLst>
              <a:ext uri="{FF2B5EF4-FFF2-40B4-BE49-F238E27FC236}">
                <a16:creationId xmlns:a16="http://schemas.microsoft.com/office/drawing/2014/main" id="{B3AE02A9-F323-4B65-ACA0-D823445D5C87}"/>
              </a:ext>
            </a:extLst>
          </p:cNvPr>
          <p:cNvSpPr/>
          <p:nvPr/>
        </p:nvSpPr>
        <p:spPr>
          <a:xfrm>
            <a:off x="872848" y="1741394"/>
            <a:ext cx="5859589" cy="4470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sp>
        <p:nvSpPr>
          <p:cNvPr id="38" name="TextBox 37">
            <a:extLst>
              <a:ext uri="{FF2B5EF4-FFF2-40B4-BE49-F238E27FC236}">
                <a16:creationId xmlns:a16="http://schemas.microsoft.com/office/drawing/2014/main" id="{48726762-EA3F-4677-81CF-FDF78A637EB5}"/>
              </a:ext>
            </a:extLst>
          </p:cNvPr>
          <p:cNvSpPr txBox="1"/>
          <p:nvPr/>
        </p:nvSpPr>
        <p:spPr>
          <a:xfrm>
            <a:off x="1142391" y="1816354"/>
            <a:ext cx="1534394"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Base</a:t>
            </a:r>
          </a:p>
        </p:txBody>
      </p:sp>
      <p:sp>
        <p:nvSpPr>
          <p:cNvPr id="39" name="TextBox 38">
            <a:extLst>
              <a:ext uri="{FF2B5EF4-FFF2-40B4-BE49-F238E27FC236}">
                <a16:creationId xmlns:a16="http://schemas.microsoft.com/office/drawing/2014/main" id="{176DC803-BF28-4661-8288-E0356614DB59}"/>
              </a:ext>
            </a:extLst>
          </p:cNvPr>
          <p:cNvSpPr txBox="1"/>
          <p:nvPr/>
        </p:nvSpPr>
        <p:spPr>
          <a:xfrm>
            <a:off x="1848674" y="2492170"/>
            <a:ext cx="4252190" cy="3539430"/>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Python = 3.7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Pandas = 0.25</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fastai</a:t>
            </a:r>
            <a:r>
              <a:rPr kumimoji="0" lang="en-US" sz="280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1.0.57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pytorch</a:t>
            </a:r>
            <a:r>
              <a:rPr kumimoji="0" lang="en-US" sz="280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1.1.0</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matplotlib = 3.1.1</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cudatoolkit</a:t>
            </a:r>
            <a:r>
              <a:rPr kumimoji="0" lang="en-US" sz="280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10.0.130</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numpy</a:t>
            </a:r>
            <a:r>
              <a:rPr kumimoji="0" lang="en-US" sz="280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1.16.4</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srgbClr val="FF0000"/>
                </a:solidFill>
                <a:latin typeface="Tahoma" panose="020B0604030504040204" pitchFamily="34" charset="0"/>
                <a:ea typeface="Tahoma" panose="020B0604030504040204" pitchFamily="34" charset="0"/>
                <a:cs typeface="Tahoma" panose="020B0604030504040204" pitchFamily="34" charset="0"/>
              </a:rPr>
              <a:t>t</a:t>
            </a:r>
            <a:r>
              <a:rPr kumimoji="0" lang="en-US" sz="2800" i="0" u="none" strike="noStrike" kern="1200" cap="none" spc="0" normalizeH="0" baseline="0" noProof="0" dirty="0" err="1">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estpackage</a:t>
            </a:r>
            <a:r>
              <a:rPr kumimoji="0" lang="en-US" sz="280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 1.0.2</a:t>
            </a:r>
          </a:p>
        </p:txBody>
      </p:sp>
      <p:sp>
        <p:nvSpPr>
          <p:cNvPr id="40" name="TextBox 39">
            <a:extLst>
              <a:ext uri="{FF2B5EF4-FFF2-40B4-BE49-F238E27FC236}">
                <a16:creationId xmlns:a16="http://schemas.microsoft.com/office/drawing/2014/main" id="{34D3F6FE-A627-4FDA-A15B-CF421B313DE6}"/>
              </a:ext>
            </a:extLst>
          </p:cNvPr>
          <p:cNvSpPr txBox="1"/>
          <p:nvPr/>
        </p:nvSpPr>
        <p:spPr>
          <a:xfrm>
            <a:off x="7209138" y="2324185"/>
            <a:ext cx="416767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Project 1 – Base Defaults</a:t>
            </a:r>
            <a:endParaRPr kumimoji="0" lang="en-US"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41" name="TextBox 40">
            <a:extLst>
              <a:ext uri="{FF2B5EF4-FFF2-40B4-BE49-F238E27FC236}">
                <a16:creationId xmlns:a16="http://schemas.microsoft.com/office/drawing/2014/main" id="{8B2A46A3-F049-4D47-9F2C-81DE79E52429}"/>
              </a:ext>
            </a:extLst>
          </p:cNvPr>
          <p:cNvSpPr txBox="1"/>
          <p:nvPr/>
        </p:nvSpPr>
        <p:spPr>
          <a:xfrm>
            <a:off x="7209138" y="3282318"/>
            <a:ext cx="4177639" cy="227754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Project 2 – Install new package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 </a:t>
            </a:r>
            <a:r>
              <a:rPr kumimoji="0" lang="en-US" sz="200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Dependencies: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 </a:t>
            </a:r>
            <a:r>
              <a:rPr kumimoji="0" lang="en-US" sz="2000" i="0" u="none" strike="noStrike" kern="1200" cap="none" spc="0" normalizeH="0" baseline="0" noProof="0" dirty="0" err="1">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cudatoolkit</a:t>
            </a:r>
            <a:r>
              <a:rPr kumimoji="0" lang="en-US" sz="200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9.0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 </a:t>
            </a:r>
            <a:r>
              <a:rPr kumimoji="0" lang="en-US" sz="2000" i="0" u="none" strike="noStrike" kern="1200" cap="none" spc="0" normalizeH="0" baseline="0" noProof="0" dirty="0" err="1">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pytorch</a:t>
            </a:r>
            <a:r>
              <a:rPr kumimoji="0" lang="en-US" sz="200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1.0.1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pic>
        <p:nvPicPr>
          <p:cNvPr id="42" name="Picture 41" descr="A close up of a logo&#10;&#10;Description automatically generated">
            <a:extLst>
              <a:ext uri="{FF2B5EF4-FFF2-40B4-BE49-F238E27FC236}">
                <a16:creationId xmlns:a16="http://schemas.microsoft.com/office/drawing/2014/main" id="{024638DE-E1CA-4676-B214-4507BB6940F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6952226" y="2324185"/>
            <a:ext cx="321362" cy="405932"/>
          </a:xfrm>
          <a:prstGeom prst="rect">
            <a:avLst/>
          </a:prstGeom>
        </p:spPr>
      </p:pic>
      <p:sp>
        <p:nvSpPr>
          <p:cNvPr id="43" name="TextBox 42">
            <a:extLst>
              <a:ext uri="{FF2B5EF4-FFF2-40B4-BE49-F238E27FC236}">
                <a16:creationId xmlns:a16="http://schemas.microsoft.com/office/drawing/2014/main" id="{01E66BCC-2431-4CC8-B165-133D5D832730}"/>
              </a:ext>
            </a:extLst>
          </p:cNvPr>
          <p:cNvSpPr txBox="1"/>
          <p:nvPr/>
        </p:nvSpPr>
        <p:spPr>
          <a:xfrm>
            <a:off x="6864507" y="3213785"/>
            <a:ext cx="43313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x</a:t>
            </a:r>
            <a:endParaRPr kumimoji="0" lang="en-US" sz="2400" b="1"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cxnSp>
        <p:nvCxnSpPr>
          <p:cNvPr id="36" name="Straight Connector 35">
            <a:extLst>
              <a:ext uri="{FF2B5EF4-FFF2-40B4-BE49-F238E27FC236}">
                <a16:creationId xmlns:a16="http://schemas.microsoft.com/office/drawing/2014/main" id="{3867B392-DA13-4DD0-98CB-D2707FF9FD11}"/>
              </a:ext>
            </a:extLst>
          </p:cNvPr>
          <p:cNvCxnSpPr/>
          <p:nvPr/>
        </p:nvCxnSpPr>
        <p:spPr>
          <a:xfrm>
            <a:off x="4009642" y="4056849"/>
            <a:ext cx="9144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13617523-FFA6-4963-93FC-21287BC92F0C}"/>
              </a:ext>
            </a:extLst>
          </p:cNvPr>
          <p:cNvSpPr txBox="1"/>
          <p:nvPr/>
        </p:nvSpPr>
        <p:spPr>
          <a:xfrm>
            <a:off x="4998660" y="3754928"/>
            <a:ext cx="1096775" cy="523220"/>
          </a:xfrm>
          <a:prstGeom prst="rect">
            <a:avLst/>
          </a:prstGeom>
          <a:noFill/>
        </p:spPr>
        <p:txBody>
          <a:bodyPr wrap="none" rtlCol="0">
            <a:spAutoFit/>
          </a:bodyPr>
          <a:lstStyle/>
          <a:p>
            <a:r>
              <a:rPr lang="en-US" sz="2800" b="1" dirty="0">
                <a:solidFill>
                  <a:srgbClr val="FF0000"/>
                </a:solidFill>
                <a:latin typeface="Tahoma" panose="020B0604030504040204" pitchFamily="34" charset="0"/>
                <a:ea typeface="Tahoma" panose="020B0604030504040204" pitchFamily="34" charset="0"/>
                <a:cs typeface="Tahoma" panose="020B0604030504040204" pitchFamily="34" charset="0"/>
              </a:rPr>
              <a:t>1.0.1</a:t>
            </a:r>
            <a:endParaRPr lang="en-US" sz="2000" b="1" dirty="0">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cxnSp>
        <p:nvCxnSpPr>
          <p:cNvPr id="45" name="Straight Connector 44">
            <a:extLst>
              <a:ext uri="{FF2B5EF4-FFF2-40B4-BE49-F238E27FC236}">
                <a16:creationId xmlns:a16="http://schemas.microsoft.com/office/drawing/2014/main" id="{7E87B8D2-E8B0-4961-AF78-7333AE237574}"/>
              </a:ext>
            </a:extLst>
          </p:cNvPr>
          <p:cNvCxnSpPr>
            <a:cxnSpLocks/>
          </p:cNvCxnSpPr>
          <p:nvPr/>
        </p:nvCxnSpPr>
        <p:spPr>
          <a:xfrm>
            <a:off x="4661724" y="4892513"/>
            <a:ext cx="129380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01015247-2373-4DB6-8718-0760C00FAF13}"/>
              </a:ext>
            </a:extLst>
          </p:cNvPr>
          <p:cNvSpPr txBox="1"/>
          <p:nvPr/>
        </p:nvSpPr>
        <p:spPr>
          <a:xfrm>
            <a:off x="6030145" y="4590592"/>
            <a:ext cx="1553220" cy="523220"/>
          </a:xfrm>
          <a:prstGeom prst="rect">
            <a:avLst/>
          </a:prstGeom>
          <a:noFill/>
        </p:spPr>
        <p:txBody>
          <a:bodyPr wrap="square" rtlCol="0">
            <a:spAutoFit/>
          </a:bodyPr>
          <a:lstStyle/>
          <a:p>
            <a:r>
              <a:rPr lang="en-US" sz="2800" b="1" dirty="0">
                <a:solidFill>
                  <a:srgbClr val="FF0000"/>
                </a:solidFill>
                <a:latin typeface="Tahoma" panose="020B0604030504040204" pitchFamily="34" charset="0"/>
                <a:ea typeface="Tahoma" panose="020B0604030504040204" pitchFamily="34" charset="0"/>
                <a:cs typeface="Tahoma" panose="020B0604030504040204" pitchFamily="34" charset="0"/>
              </a:rPr>
              <a:t>9.0.148</a:t>
            </a:r>
            <a:endParaRPr lang="en-US" sz="2000" b="1" dirty="0">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sp>
        <p:nvSpPr>
          <p:cNvPr id="49" name="Title 1">
            <a:extLst>
              <a:ext uri="{FF2B5EF4-FFF2-40B4-BE49-F238E27FC236}">
                <a16:creationId xmlns:a16="http://schemas.microsoft.com/office/drawing/2014/main" id="{89B2C9E2-AE96-46CD-B43D-7D744418550C}"/>
              </a:ext>
            </a:extLst>
          </p:cNvPr>
          <p:cNvSpPr txBox="1">
            <a:spLocks/>
          </p:cNvSpPr>
          <p:nvPr/>
        </p:nvSpPr>
        <p:spPr>
          <a:xfrm>
            <a:off x="-5415" y="0"/>
            <a:ext cx="12172016" cy="1353310"/>
          </a:xfrm>
          <a:prstGeom prst="rect">
            <a:avLst/>
          </a:prstGeom>
        </p:spPr>
        <p:txBody>
          <a:bodyPr vert="horz" lIns="228600" tIns="228600" rIns="228600" bIns="228600" rtlCol="0" anchor="b">
            <a:noAutofit/>
          </a:bodyPr>
          <a:lstStyle>
            <a:lvl1pPr algn="ctr" defTabSz="914400" rtl="0" eaLnBrk="1" latinLnBrk="0" hangingPunct="1">
              <a:lnSpc>
                <a:spcPct val="85000"/>
              </a:lnSpc>
              <a:spcBef>
                <a:spcPct val="0"/>
              </a:spcBef>
              <a:buNone/>
              <a:defRPr sz="4000" b="0" i="0" kern="1200" cap="none" spc="-150">
                <a:solidFill>
                  <a:srgbClr val="FFFEFF"/>
                </a:solidFill>
                <a:effectLst/>
                <a:latin typeface="+mj-lt"/>
                <a:ea typeface="+mj-ea"/>
                <a:cs typeface="+mj-cs"/>
              </a:defRPr>
            </a:lvl1pPr>
          </a:lstStyle>
          <a:p>
            <a:pPr algn="l"/>
            <a:r>
              <a:rPr lang="en-US" spc="300">
                <a:solidFill>
                  <a:srgbClr val="424242"/>
                </a:solidFill>
                <a:latin typeface="Impact" panose="020B0806030902050204" pitchFamily="34" charset="0"/>
              </a:rPr>
              <a:t>Environments: a challenge for reproducibility</a:t>
            </a:r>
            <a:endParaRPr lang="en-US" spc="300" dirty="0">
              <a:solidFill>
                <a:srgbClr val="424242"/>
              </a:solidFill>
              <a:latin typeface="Impact" panose="020B0806030902050204" pitchFamily="34" charset="0"/>
            </a:endParaRPr>
          </a:p>
        </p:txBody>
      </p:sp>
    </p:spTree>
    <p:extLst>
      <p:ext uri="{BB962C8B-B14F-4D97-AF65-F5344CB8AC3E}">
        <p14:creationId xmlns:p14="http://schemas.microsoft.com/office/powerpoint/2010/main" val="34227821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grpSp>
        <p:nvGrpSpPr>
          <p:cNvPr id="6"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Rockwell" panose="02060603020205020403"/>
                <a:ea typeface="+mn-ea"/>
                <a:cs typeface="+mn-cs"/>
              </a:endParaRPr>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3"/>
          <a:stretch>
            <a:fillRect/>
          </a:stretch>
        </p:blipFill>
        <p:spPr>
          <a:xfrm>
            <a:off x="10469093" y="5215973"/>
            <a:ext cx="1440944" cy="1324708"/>
          </a:xfrm>
          <a:prstGeom prst="rect">
            <a:avLst/>
          </a:prstGeom>
        </p:spPr>
      </p:pic>
      <p:sp>
        <p:nvSpPr>
          <p:cNvPr id="34" name="Title 6">
            <a:extLst>
              <a:ext uri="{FF2B5EF4-FFF2-40B4-BE49-F238E27FC236}">
                <a16:creationId xmlns:a16="http://schemas.microsoft.com/office/drawing/2014/main" id="{58E860BE-624B-49B5-A227-C1EBE4114253}"/>
              </a:ext>
            </a:extLst>
          </p:cNvPr>
          <p:cNvSpPr txBox="1">
            <a:spLocks/>
          </p:cNvSpPr>
          <p:nvPr/>
        </p:nvSpPr>
        <p:spPr>
          <a:xfrm>
            <a:off x="583222" y="1962268"/>
            <a:ext cx="3498979" cy="2456442"/>
          </a:xfrm>
          <a:prstGeom prst="rect">
            <a:avLst/>
          </a:prstGeom>
        </p:spPr>
        <p:txBody>
          <a:bodyPr vert="horz" lIns="228600" tIns="228600" rIns="228600" bIns="228600" rtlCol="0" anchor="ctr">
            <a:normAutofit/>
          </a:bodyPr>
          <a:lstStyle>
            <a:lvl1pPr algn="ctr" defTabSz="914400" rtl="0" eaLnBrk="1" latinLnBrk="0" hangingPunct="1">
              <a:lnSpc>
                <a:spcPct val="85000"/>
              </a:lnSpc>
              <a:spcBef>
                <a:spcPct val="0"/>
              </a:spcBef>
              <a:buNone/>
              <a:defRPr sz="4000" b="0" i="0" kern="1200" cap="none" spc="-150">
                <a:solidFill>
                  <a:srgbClr val="FFFEFF"/>
                </a:solidFill>
                <a:effectLst/>
                <a:latin typeface="+mj-lt"/>
                <a:ea typeface="+mj-ea"/>
                <a:cs typeface="+mj-cs"/>
              </a:defRPr>
            </a:lvl1pPr>
          </a:lstStyle>
          <a:p>
            <a:pPr marL="0" marR="0" lvl="0" indent="0" algn="ctr" defTabSz="914400" rtl="0" eaLnBrk="1" fontAlgn="auto" latinLnBrk="0" hangingPunct="1">
              <a:lnSpc>
                <a:spcPct val="85000"/>
              </a:lnSpc>
              <a:spcBef>
                <a:spcPct val="0"/>
              </a:spcBef>
              <a:spcAft>
                <a:spcPts val="0"/>
              </a:spcAft>
              <a:buClrTx/>
              <a:buSzTx/>
              <a:buFontTx/>
              <a:buNone/>
              <a:tabLst/>
              <a:defRPr/>
            </a:pPr>
            <a:r>
              <a:rPr kumimoji="0" lang="en-US" sz="4000" b="0" i="0" u="none" strike="noStrike" kern="1200" cap="none" spc="-150" normalizeH="0" baseline="0" noProof="0">
                <a:ln>
                  <a:noFill/>
                </a:ln>
                <a:solidFill>
                  <a:srgbClr val="FFFEFF"/>
                </a:solidFill>
                <a:effectLst/>
                <a:uLnTx/>
                <a:uFillTx/>
                <a:latin typeface="Calibri Light" panose="020F0302020204030204"/>
                <a:ea typeface="+mj-ea"/>
                <a:cs typeface="+mj-cs"/>
              </a:rPr>
              <a:t>Installation: H2o</a:t>
            </a:r>
            <a:endParaRPr kumimoji="0" lang="en-US" sz="4000" b="0" i="0" u="none" strike="noStrike" kern="1200" cap="none" spc="-150" normalizeH="0" baseline="0" noProof="0" dirty="0">
              <a:ln>
                <a:noFill/>
              </a:ln>
              <a:solidFill>
                <a:srgbClr val="FFFEFF"/>
              </a:solidFill>
              <a:effectLst/>
              <a:uLnTx/>
              <a:uFillTx/>
              <a:latin typeface="Calibri Light" panose="020F0302020204030204"/>
              <a:ea typeface="+mj-ea"/>
              <a:cs typeface="+mj-cs"/>
            </a:endParaRPr>
          </a:p>
        </p:txBody>
      </p:sp>
      <p:sp>
        <p:nvSpPr>
          <p:cNvPr id="37" name="Rectangle 36">
            <a:extLst>
              <a:ext uri="{FF2B5EF4-FFF2-40B4-BE49-F238E27FC236}">
                <a16:creationId xmlns:a16="http://schemas.microsoft.com/office/drawing/2014/main" id="{B3AE02A9-F323-4B65-ACA0-D823445D5C87}"/>
              </a:ext>
            </a:extLst>
          </p:cNvPr>
          <p:cNvSpPr/>
          <p:nvPr/>
        </p:nvSpPr>
        <p:spPr>
          <a:xfrm>
            <a:off x="872848" y="1741394"/>
            <a:ext cx="5859589" cy="4470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sp>
        <p:nvSpPr>
          <p:cNvPr id="38" name="TextBox 37">
            <a:extLst>
              <a:ext uri="{FF2B5EF4-FFF2-40B4-BE49-F238E27FC236}">
                <a16:creationId xmlns:a16="http://schemas.microsoft.com/office/drawing/2014/main" id="{48726762-EA3F-4677-81CF-FDF78A637EB5}"/>
              </a:ext>
            </a:extLst>
          </p:cNvPr>
          <p:cNvSpPr txBox="1"/>
          <p:nvPr/>
        </p:nvSpPr>
        <p:spPr>
          <a:xfrm>
            <a:off x="1142391" y="1816354"/>
            <a:ext cx="1534394"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Base</a:t>
            </a:r>
          </a:p>
        </p:txBody>
      </p:sp>
      <p:sp>
        <p:nvSpPr>
          <p:cNvPr id="39" name="TextBox 38">
            <a:extLst>
              <a:ext uri="{FF2B5EF4-FFF2-40B4-BE49-F238E27FC236}">
                <a16:creationId xmlns:a16="http://schemas.microsoft.com/office/drawing/2014/main" id="{176DC803-BF28-4661-8288-E0356614DB59}"/>
              </a:ext>
            </a:extLst>
          </p:cNvPr>
          <p:cNvSpPr txBox="1"/>
          <p:nvPr/>
        </p:nvSpPr>
        <p:spPr>
          <a:xfrm>
            <a:off x="1848674" y="2492170"/>
            <a:ext cx="4252190" cy="3539430"/>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Python = 3.7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Pandas = 0.25</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fastai</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1.0.57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pytorch</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1.1.0</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matplotlib = 3.1.1</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cudatoolkit</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10.0.130</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numpy</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1.16.4</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t</a:t>
            </a:r>
            <a:r>
              <a:rPr kumimoji="0" lang="en-US" sz="2800" b="0" i="0" u="none" strike="noStrike" kern="1200" cap="none" spc="0" normalizeH="0" baseline="0" noProof="0" dirty="0" err="1">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estpackage</a:t>
            </a:r>
            <a:r>
              <a:rPr kumimoji="0" lang="en-US" sz="2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 1.0.2</a:t>
            </a:r>
          </a:p>
        </p:txBody>
      </p:sp>
      <p:sp>
        <p:nvSpPr>
          <p:cNvPr id="40" name="TextBox 39">
            <a:extLst>
              <a:ext uri="{FF2B5EF4-FFF2-40B4-BE49-F238E27FC236}">
                <a16:creationId xmlns:a16="http://schemas.microsoft.com/office/drawing/2014/main" id="{34D3F6FE-A627-4FDA-A15B-CF421B313DE6}"/>
              </a:ext>
            </a:extLst>
          </p:cNvPr>
          <p:cNvSpPr txBox="1"/>
          <p:nvPr/>
        </p:nvSpPr>
        <p:spPr>
          <a:xfrm>
            <a:off x="7209138" y="2324185"/>
            <a:ext cx="416767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Project 1 – Base Defaults</a:t>
            </a:r>
            <a:endParaRPr kumimoji="0" lang="en-US" sz="18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41" name="TextBox 40">
            <a:extLst>
              <a:ext uri="{FF2B5EF4-FFF2-40B4-BE49-F238E27FC236}">
                <a16:creationId xmlns:a16="http://schemas.microsoft.com/office/drawing/2014/main" id="{8B2A46A3-F049-4D47-9F2C-81DE79E52429}"/>
              </a:ext>
            </a:extLst>
          </p:cNvPr>
          <p:cNvSpPr txBox="1"/>
          <p:nvPr/>
        </p:nvSpPr>
        <p:spPr>
          <a:xfrm>
            <a:off x="7209138" y="3282318"/>
            <a:ext cx="4177639" cy="227754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Project 2 – Install new package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 </a:t>
            </a:r>
            <a:r>
              <a:rPr kumimoji="0" lang="en-US" sz="20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Dependencies: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 </a:t>
            </a:r>
            <a:r>
              <a:rPr kumimoji="0" lang="en-US" sz="2000" b="0" i="0" u="none" strike="noStrike" kern="1200" cap="none" spc="0" normalizeH="0" baseline="0" noProof="0" dirty="0" err="1">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cudatoolkit</a:t>
            </a:r>
            <a:r>
              <a:rPr kumimoji="0" lang="en-US" sz="20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9.0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 </a:t>
            </a:r>
            <a:r>
              <a:rPr kumimoji="0" lang="en-US" sz="2000" b="0" i="0" u="none" strike="noStrike" kern="1200" cap="none" spc="0" normalizeH="0" baseline="0" noProof="0" dirty="0" err="1">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pytorch</a:t>
            </a:r>
            <a:r>
              <a:rPr kumimoji="0" lang="en-US" sz="20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rPr>
              <a:t> 1.0.1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pic>
        <p:nvPicPr>
          <p:cNvPr id="42" name="Picture 41" descr="A close up of a logo&#10;&#10;Description automatically generated">
            <a:extLst>
              <a:ext uri="{FF2B5EF4-FFF2-40B4-BE49-F238E27FC236}">
                <a16:creationId xmlns:a16="http://schemas.microsoft.com/office/drawing/2014/main" id="{024638DE-E1CA-4676-B214-4507BB6940F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6896559" y="3355845"/>
            <a:ext cx="321362" cy="405932"/>
          </a:xfrm>
          <a:prstGeom prst="rect">
            <a:avLst/>
          </a:prstGeom>
        </p:spPr>
      </p:pic>
      <p:cxnSp>
        <p:nvCxnSpPr>
          <p:cNvPr id="36" name="Straight Connector 35">
            <a:extLst>
              <a:ext uri="{FF2B5EF4-FFF2-40B4-BE49-F238E27FC236}">
                <a16:creationId xmlns:a16="http://schemas.microsoft.com/office/drawing/2014/main" id="{3867B392-DA13-4DD0-98CB-D2707FF9FD11}"/>
              </a:ext>
            </a:extLst>
          </p:cNvPr>
          <p:cNvCxnSpPr/>
          <p:nvPr/>
        </p:nvCxnSpPr>
        <p:spPr>
          <a:xfrm>
            <a:off x="4009642" y="4056849"/>
            <a:ext cx="9144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13617523-FFA6-4963-93FC-21287BC92F0C}"/>
              </a:ext>
            </a:extLst>
          </p:cNvPr>
          <p:cNvSpPr txBox="1"/>
          <p:nvPr/>
        </p:nvSpPr>
        <p:spPr>
          <a:xfrm>
            <a:off x="4998660" y="3754928"/>
            <a:ext cx="109677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1.0.1</a:t>
            </a:r>
            <a:endParaRPr kumimoji="0" lang="en-US" sz="2000" b="1"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cxnSp>
        <p:nvCxnSpPr>
          <p:cNvPr id="45" name="Straight Connector 44">
            <a:extLst>
              <a:ext uri="{FF2B5EF4-FFF2-40B4-BE49-F238E27FC236}">
                <a16:creationId xmlns:a16="http://schemas.microsoft.com/office/drawing/2014/main" id="{7E87B8D2-E8B0-4961-AF78-7333AE237574}"/>
              </a:ext>
            </a:extLst>
          </p:cNvPr>
          <p:cNvCxnSpPr>
            <a:cxnSpLocks/>
          </p:cNvCxnSpPr>
          <p:nvPr/>
        </p:nvCxnSpPr>
        <p:spPr>
          <a:xfrm>
            <a:off x="4661724" y="4892513"/>
            <a:ext cx="129380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01015247-2373-4DB6-8718-0760C00FAF13}"/>
              </a:ext>
            </a:extLst>
          </p:cNvPr>
          <p:cNvSpPr txBox="1"/>
          <p:nvPr/>
        </p:nvSpPr>
        <p:spPr>
          <a:xfrm>
            <a:off x="6030145" y="4590592"/>
            <a:ext cx="155322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9.0.148</a:t>
            </a:r>
            <a:endParaRPr kumimoji="0" lang="en-US" sz="2000" b="1"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47" name="TextBox 46">
            <a:extLst>
              <a:ext uri="{FF2B5EF4-FFF2-40B4-BE49-F238E27FC236}">
                <a16:creationId xmlns:a16="http://schemas.microsoft.com/office/drawing/2014/main" id="{8D48AF99-DAA0-4ED7-9F53-0D60FD1891EF}"/>
              </a:ext>
            </a:extLst>
          </p:cNvPr>
          <p:cNvSpPr txBox="1"/>
          <p:nvPr/>
        </p:nvSpPr>
        <p:spPr>
          <a:xfrm>
            <a:off x="6806755" y="2283135"/>
            <a:ext cx="43313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x</a:t>
            </a:r>
            <a:endParaRPr kumimoji="0" lang="en-US" sz="2400" b="1"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48" name="Title 1">
            <a:extLst>
              <a:ext uri="{FF2B5EF4-FFF2-40B4-BE49-F238E27FC236}">
                <a16:creationId xmlns:a16="http://schemas.microsoft.com/office/drawing/2014/main" id="{3BA41AA9-0A0E-48B4-A944-0A170DAFB81B}"/>
              </a:ext>
            </a:extLst>
          </p:cNvPr>
          <p:cNvSpPr>
            <a:spLocks noGrp="1"/>
          </p:cNvSpPr>
          <p:nvPr>
            <p:ph type="title"/>
          </p:nvPr>
        </p:nvSpPr>
        <p:spPr>
          <a:xfrm>
            <a:off x="-5415" y="0"/>
            <a:ext cx="12172016" cy="1353310"/>
          </a:xfrm>
        </p:spPr>
        <p:txBody>
          <a:bodyPr anchor="b">
            <a:noAutofit/>
          </a:bodyPr>
          <a:lstStyle/>
          <a:p>
            <a:pPr algn="l"/>
            <a:r>
              <a:rPr lang="en-US" spc="300" dirty="0">
                <a:solidFill>
                  <a:srgbClr val="424242"/>
                </a:solidFill>
                <a:latin typeface="Impact" panose="020B0806030902050204" pitchFamily="34" charset="0"/>
              </a:rPr>
              <a:t>Environments: a challenge for reproducibility</a:t>
            </a:r>
          </a:p>
        </p:txBody>
      </p:sp>
    </p:spTree>
    <p:extLst>
      <p:ext uri="{BB962C8B-B14F-4D97-AF65-F5344CB8AC3E}">
        <p14:creationId xmlns:p14="http://schemas.microsoft.com/office/powerpoint/2010/main" val="2801661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3"/>
          <a:stretch>
            <a:fillRect/>
          </a:stretch>
        </p:blipFill>
        <p:spPr>
          <a:xfrm>
            <a:off x="10469093" y="5215973"/>
            <a:ext cx="1440944" cy="1324708"/>
          </a:xfrm>
          <a:prstGeom prst="rect">
            <a:avLst/>
          </a:prstGeom>
        </p:spPr>
      </p:pic>
      <p:sp>
        <p:nvSpPr>
          <p:cNvPr id="34" name="Title 6">
            <a:extLst>
              <a:ext uri="{FF2B5EF4-FFF2-40B4-BE49-F238E27FC236}">
                <a16:creationId xmlns:a16="http://schemas.microsoft.com/office/drawing/2014/main" id="{58E860BE-624B-49B5-A227-C1EBE4114253}"/>
              </a:ext>
            </a:extLst>
          </p:cNvPr>
          <p:cNvSpPr txBox="1">
            <a:spLocks/>
          </p:cNvSpPr>
          <p:nvPr/>
        </p:nvSpPr>
        <p:spPr>
          <a:xfrm>
            <a:off x="583222" y="1863862"/>
            <a:ext cx="3498979" cy="2456442"/>
          </a:xfrm>
          <a:prstGeom prst="rect">
            <a:avLst/>
          </a:prstGeom>
        </p:spPr>
        <p:txBody>
          <a:bodyPr vert="horz" lIns="228600" tIns="228600" rIns="228600" bIns="228600" rtlCol="0" anchor="ctr">
            <a:normAutofit/>
          </a:bodyPr>
          <a:lstStyle>
            <a:lvl1pPr algn="ctr" defTabSz="914400" rtl="0" eaLnBrk="1" latinLnBrk="0" hangingPunct="1">
              <a:lnSpc>
                <a:spcPct val="85000"/>
              </a:lnSpc>
              <a:spcBef>
                <a:spcPct val="0"/>
              </a:spcBef>
              <a:buNone/>
              <a:defRPr sz="4000" b="0" i="0" kern="1200" cap="none" spc="-150">
                <a:solidFill>
                  <a:srgbClr val="FFFEFF"/>
                </a:solidFill>
                <a:effectLst/>
                <a:latin typeface="+mj-lt"/>
                <a:ea typeface="+mj-ea"/>
                <a:cs typeface="+mj-cs"/>
              </a:defRPr>
            </a:lvl1pPr>
          </a:lstStyle>
          <a:p>
            <a:pPr marL="0" marR="0" lvl="0" indent="0" algn="ctr" defTabSz="914400" rtl="0" eaLnBrk="1" fontAlgn="auto" latinLnBrk="0" hangingPunct="1">
              <a:lnSpc>
                <a:spcPct val="85000"/>
              </a:lnSpc>
              <a:spcBef>
                <a:spcPct val="0"/>
              </a:spcBef>
              <a:spcAft>
                <a:spcPts val="0"/>
              </a:spcAft>
              <a:buClrTx/>
              <a:buSzTx/>
              <a:buFontTx/>
              <a:buNone/>
              <a:tabLst/>
              <a:defRPr/>
            </a:pPr>
            <a:r>
              <a:rPr kumimoji="0" lang="en-US" sz="4000" b="0" i="0" u="none" strike="noStrike" kern="1200" cap="none" spc="-150" normalizeH="0" baseline="0" noProof="0">
                <a:ln>
                  <a:noFill/>
                </a:ln>
                <a:solidFill>
                  <a:srgbClr val="FFFEFF"/>
                </a:solidFill>
                <a:effectLst/>
                <a:uLnTx/>
                <a:uFillTx/>
                <a:latin typeface="Calibri Light" panose="020F0302020204030204"/>
                <a:ea typeface="+mj-ea"/>
                <a:cs typeface="+mj-cs"/>
              </a:rPr>
              <a:t>Installation: H2o</a:t>
            </a:r>
            <a:endParaRPr kumimoji="0" lang="en-US" sz="4000" b="0" i="0" u="none" strike="noStrike" kern="1200" cap="none" spc="-150" normalizeH="0" baseline="0" noProof="0" dirty="0">
              <a:ln>
                <a:noFill/>
              </a:ln>
              <a:solidFill>
                <a:srgbClr val="FFFEFF"/>
              </a:solidFill>
              <a:effectLst/>
              <a:uLnTx/>
              <a:uFillTx/>
              <a:latin typeface="Calibri Light" panose="020F0302020204030204"/>
              <a:ea typeface="+mj-ea"/>
              <a:cs typeface="+mj-cs"/>
            </a:endParaRPr>
          </a:p>
        </p:txBody>
      </p:sp>
      <p:grpSp>
        <p:nvGrpSpPr>
          <p:cNvPr id="2" name="Group 1">
            <a:extLst>
              <a:ext uri="{FF2B5EF4-FFF2-40B4-BE49-F238E27FC236}">
                <a16:creationId xmlns:a16="http://schemas.microsoft.com/office/drawing/2014/main" id="{C65C35BE-13EA-4219-B65F-E0572E2CF001}"/>
              </a:ext>
            </a:extLst>
          </p:cNvPr>
          <p:cNvGrpSpPr/>
          <p:nvPr/>
        </p:nvGrpSpPr>
        <p:grpSpPr>
          <a:xfrm>
            <a:off x="583710" y="1510525"/>
            <a:ext cx="5043766" cy="4470371"/>
            <a:chOff x="872849" y="1741394"/>
            <a:chExt cx="5043766" cy="4470371"/>
          </a:xfrm>
        </p:grpSpPr>
        <p:sp>
          <p:nvSpPr>
            <p:cNvPr id="37" name="Rectangle 36">
              <a:extLst>
                <a:ext uri="{FF2B5EF4-FFF2-40B4-BE49-F238E27FC236}">
                  <a16:creationId xmlns:a16="http://schemas.microsoft.com/office/drawing/2014/main" id="{B3AE02A9-F323-4B65-ACA0-D823445D5C87}"/>
                </a:ext>
              </a:extLst>
            </p:cNvPr>
            <p:cNvSpPr/>
            <p:nvPr/>
          </p:nvSpPr>
          <p:spPr>
            <a:xfrm>
              <a:off x="872849" y="1741394"/>
              <a:ext cx="5043766" cy="4470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sp>
          <p:nvSpPr>
            <p:cNvPr id="38" name="TextBox 37">
              <a:extLst>
                <a:ext uri="{FF2B5EF4-FFF2-40B4-BE49-F238E27FC236}">
                  <a16:creationId xmlns:a16="http://schemas.microsoft.com/office/drawing/2014/main" id="{48726762-EA3F-4677-81CF-FDF78A637EB5}"/>
                </a:ext>
              </a:extLst>
            </p:cNvPr>
            <p:cNvSpPr txBox="1"/>
            <p:nvPr/>
          </p:nvSpPr>
          <p:spPr>
            <a:xfrm>
              <a:off x="1142391" y="1816354"/>
              <a:ext cx="3499676"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project1-env</a:t>
              </a:r>
              <a:endParaRPr kumimoji="0" lang="en-US" sz="44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176DC803-BF28-4661-8288-E0356614DB59}"/>
                </a:ext>
              </a:extLst>
            </p:cNvPr>
            <p:cNvSpPr txBox="1"/>
            <p:nvPr/>
          </p:nvSpPr>
          <p:spPr>
            <a:xfrm>
              <a:off x="1526154" y="2508433"/>
              <a:ext cx="4252190" cy="310854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Python = 3.7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Pandas = 0.25</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fastai</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1.0.57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pytorch</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1.1.0</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matplotlib = 3.1.1</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cudatoolkit</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10.0.130</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numpy</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1.16.4</a:t>
              </a:r>
            </a:p>
          </p:txBody>
        </p:sp>
      </p:grpSp>
      <p:sp>
        <p:nvSpPr>
          <p:cNvPr id="48" name="Title 1">
            <a:extLst>
              <a:ext uri="{FF2B5EF4-FFF2-40B4-BE49-F238E27FC236}">
                <a16:creationId xmlns:a16="http://schemas.microsoft.com/office/drawing/2014/main" id="{3BA41AA9-0A0E-48B4-A944-0A170DAFB81B}"/>
              </a:ext>
            </a:extLst>
          </p:cNvPr>
          <p:cNvSpPr>
            <a:spLocks noGrp="1"/>
          </p:cNvSpPr>
          <p:nvPr>
            <p:ph type="title"/>
          </p:nvPr>
        </p:nvSpPr>
        <p:spPr>
          <a:xfrm>
            <a:off x="-5415" y="0"/>
            <a:ext cx="12172016" cy="1353310"/>
          </a:xfrm>
        </p:spPr>
        <p:txBody>
          <a:bodyPr anchor="b">
            <a:noAutofit/>
          </a:bodyPr>
          <a:lstStyle/>
          <a:p>
            <a:pPr algn="l"/>
            <a:r>
              <a:rPr lang="en-US" spc="300" dirty="0">
                <a:solidFill>
                  <a:srgbClr val="424242"/>
                </a:solidFill>
                <a:latin typeface="Impact" panose="020B0806030902050204" pitchFamily="34" charset="0"/>
              </a:rPr>
              <a:t>Virtual environments – a solution</a:t>
            </a:r>
          </a:p>
        </p:txBody>
      </p:sp>
      <p:grpSp>
        <p:nvGrpSpPr>
          <p:cNvPr id="3" name="Group 2">
            <a:extLst>
              <a:ext uri="{FF2B5EF4-FFF2-40B4-BE49-F238E27FC236}">
                <a16:creationId xmlns:a16="http://schemas.microsoft.com/office/drawing/2014/main" id="{B855DCF0-2FD0-4D21-9651-9BAB6D6575CF}"/>
              </a:ext>
            </a:extLst>
          </p:cNvPr>
          <p:cNvGrpSpPr/>
          <p:nvPr/>
        </p:nvGrpSpPr>
        <p:grpSpPr>
          <a:xfrm>
            <a:off x="6122636" y="1481186"/>
            <a:ext cx="5043766" cy="4470371"/>
            <a:chOff x="6381472" y="1797821"/>
            <a:chExt cx="5043766" cy="4470371"/>
          </a:xfrm>
        </p:grpSpPr>
        <p:sp>
          <p:nvSpPr>
            <p:cNvPr id="43" name="Rectangle 42">
              <a:extLst>
                <a:ext uri="{FF2B5EF4-FFF2-40B4-BE49-F238E27FC236}">
                  <a16:creationId xmlns:a16="http://schemas.microsoft.com/office/drawing/2014/main" id="{E6ED1DB4-08C7-441F-9E9B-8CDE3E6E0E77}"/>
                </a:ext>
              </a:extLst>
            </p:cNvPr>
            <p:cNvSpPr/>
            <p:nvPr/>
          </p:nvSpPr>
          <p:spPr>
            <a:xfrm>
              <a:off x="6381472" y="1797821"/>
              <a:ext cx="5043766" cy="447037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sp>
          <p:nvSpPr>
            <p:cNvPr id="49" name="TextBox 48">
              <a:extLst>
                <a:ext uri="{FF2B5EF4-FFF2-40B4-BE49-F238E27FC236}">
                  <a16:creationId xmlns:a16="http://schemas.microsoft.com/office/drawing/2014/main" id="{C96838AA-6AE4-49CD-AD99-8B150D4C99C1}"/>
                </a:ext>
              </a:extLst>
            </p:cNvPr>
            <p:cNvSpPr txBox="1"/>
            <p:nvPr/>
          </p:nvSpPr>
          <p:spPr>
            <a:xfrm>
              <a:off x="6651014" y="1872781"/>
              <a:ext cx="4475905"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t</a:t>
              </a:r>
              <a:r>
                <a:rPr kumimoji="0" lang="en-US" sz="4000" b="1"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estpackage</a:t>
              </a:r>
              <a:r>
                <a:rPr kumimoji="0" lang="en-US" sz="40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-env</a:t>
              </a:r>
              <a:endParaRPr kumimoji="0" lang="en-US" sz="44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50" name="TextBox 49">
              <a:extLst>
                <a:ext uri="{FF2B5EF4-FFF2-40B4-BE49-F238E27FC236}">
                  <a16:creationId xmlns:a16="http://schemas.microsoft.com/office/drawing/2014/main" id="{F294E8FB-1E33-41E4-B708-E190E3459F83}"/>
                </a:ext>
              </a:extLst>
            </p:cNvPr>
            <p:cNvSpPr txBox="1"/>
            <p:nvPr/>
          </p:nvSpPr>
          <p:spPr>
            <a:xfrm>
              <a:off x="6926485" y="2564860"/>
              <a:ext cx="4056623" cy="3539430"/>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Python = 3.7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Pandas = 0.25</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fastai</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1.0.57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pytorch</a:t>
              </a:r>
              <a:r>
                <a:rPr kumimoji="0" lang="en-US" sz="2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 1.0.1</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matplotlib = 3.1.1</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cudatoolkit</a:t>
              </a:r>
              <a:r>
                <a:rPr kumimoji="0" lang="en-US" sz="2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 9.0.148</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numpy</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1.16.4</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t</a:t>
              </a:r>
              <a:r>
                <a:rPr kumimoji="0" lang="en-US" sz="2800" b="0" i="0" u="none" strike="noStrike" kern="1200" cap="none" spc="0" normalizeH="0" baseline="0" noProof="0" dirty="0" err="1">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estpackage</a:t>
              </a:r>
              <a:r>
                <a:rPr kumimoji="0" lang="en-US" sz="2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 1.0.2</a:t>
              </a:r>
            </a:p>
          </p:txBody>
        </p:sp>
      </p:grpSp>
      <p:sp>
        <p:nvSpPr>
          <p:cNvPr id="51" name="TextBox 50">
            <a:extLst>
              <a:ext uri="{FF2B5EF4-FFF2-40B4-BE49-F238E27FC236}">
                <a16:creationId xmlns:a16="http://schemas.microsoft.com/office/drawing/2014/main" id="{F27BF825-9755-48E5-B08D-0AA55CC68E88}"/>
              </a:ext>
            </a:extLst>
          </p:cNvPr>
          <p:cNvSpPr txBox="1"/>
          <p:nvPr/>
        </p:nvSpPr>
        <p:spPr>
          <a:xfrm>
            <a:off x="608858" y="6062520"/>
            <a:ext cx="507792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8CB8E2">
                    <a:lumMod val="75000"/>
                  </a:srgbClr>
                </a:solidFill>
                <a:effectLst/>
                <a:uLnTx/>
                <a:uFillTx/>
                <a:latin typeface="Tahoma" panose="020B0604030504040204" pitchFamily="34" charset="0"/>
                <a:ea typeface="Tahoma" panose="020B0604030504040204" pitchFamily="34" charset="0"/>
                <a:cs typeface="Tahoma" panose="020B0604030504040204" pitchFamily="34" charset="0"/>
              </a:rPr>
              <a:t>Project 1 Environment Settings</a:t>
            </a:r>
            <a:endParaRPr kumimoji="0" lang="en-US" sz="1800" b="0" i="0" u="none" strike="noStrike" kern="1200" cap="none" spc="0" normalizeH="0" baseline="0" noProof="0" dirty="0">
              <a:ln>
                <a:noFill/>
              </a:ln>
              <a:solidFill>
                <a:srgbClr val="8CB8E2">
                  <a:lumMod val="75000"/>
                </a:srgbClr>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52" name="TextBox 51">
            <a:extLst>
              <a:ext uri="{FF2B5EF4-FFF2-40B4-BE49-F238E27FC236}">
                <a16:creationId xmlns:a16="http://schemas.microsoft.com/office/drawing/2014/main" id="{C076843F-5351-4F69-B5CA-A22DEAC7B6E2}"/>
              </a:ext>
            </a:extLst>
          </p:cNvPr>
          <p:cNvSpPr txBox="1"/>
          <p:nvPr/>
        </p:nvSpPr>
        <p:spPr>
          <a:xfrm>
            <a:off x="6044989" y="6051434"/>
            <a:ext cx="507792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42BA97">
                    <a:lumMod val="75000"/>
                  </a:srgbClr>
                </a:solidFill>
                <a:effectLst/>
                <a:uLnTx/>
                <a:uFillTx/>
                <a:latin typeface="Tahoma" panose="020B0604030504040204" pitchFamily="34" charset="0"/>
                <a:ea typeface="Tahoma" panose="020B0604030504040204" pitchFamily="34" charset="0"/>
                <a:cs typeface="Tahoma" panose="020B0604030504040204" pitchFamily="34" charset="0"/>
              </a:rPr>
              <a:t>Project 2 Environment Settings</a:t>
            </a:r>
            <a:endParaRPr kumimoji="0" lang="en-US" sz="1800" b="0" i="0" u="none" strike="noStrike" kern="1200" cap="none" spc="0" normalizeH="0" baseline="0" noProof="0" dirty="0">
              <a:ln>
                <a:noFill/>
              </a:ln>
              <a:solidFill>
                <a:srgbClr val="42BA97">
                  <a:lumMod val="75000"/>
                </a:srgbClr>
              </a:solidFill>
              <a:effectLst/>
              <a:uLnTx/>
              <a:uFillTx/>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874994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2"/>
                                        </p:tgtEl>
                                        <p:attrNameLst>
                                          <p:attrName>style.visibility</p:attrName>
                                        </p:attrNameLst>
                                      </p:cBhvr>
                                      <p:to>
                                        <p:strVal val="visible"/>
                                      </p:to>
                                    </p:set>
                                    <p:animEffect transition="in" filter="fade">
                                      <p:cBhvr>
                                        <p:cTn id="10"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3"/>
          <a:stretch>
            <a:fillRect/>
          </a:stretch>
        </p:blipFill>
        <p:spPr>
          <a:xfrm>
            <a:off x="10469093" y="5215973"/>
            <a:ext cx="1440944" cy="1324708"/>
          </a:xfrm>
          <a:prstGeom prst="rect">
            <a:avLst/>
          </a:prstGeom>
        </p:spPr>
      </p:pic>
      <p:sp>
        <p:nvSpPr>
          <p:cNvPr id="34" name="Title 6">
            <a:extLst>
              <a:ext uri="{FF2B5EF4-FFF2-40B4-BE49-F238E27FC236}">
                <a16:creationId xmlns:a16="http://schemas.microsoft.com/office/drawing/2014/main" id="{58E860BE-624B-49B5-A227-C1EBE4114253}"/>
              </a:ext>
            </a:extLst>
          </p:cNvPr>
          <p:cNvSpPr txBox="1">
            <a:spLocks/>
          </p:cNvSpPr>
          <p:nvPr/>
        </p:nvSpPr>
        <p:spPr>
          <a:xfrm>
            <a:off x="583222" y="1863862"/>
            <a:ext cx="3498979" cy="2456442"/>
          </a:xfrm>
          <a:prstGeom prst="rect">
            <a:avLst/>
          </a:prstGeom>
        </p:spPr>
        <p:txBody>
          <a:bodyPr vert="horz" lIns="228600" tIns="228600" rIns="228600" bIns="228600" rtlCol="0" anchor="ctr">
            <a:normAutofit/>
          </a:bodyPr>
          <a:lstStyle>
            <a:lvl1pPr algn="ctr" defTabSz="914400" rtl="0" eaLnBrk="1" latinLnBrk="0" hangingPunct="1">
              <a:lnSpc>
                <a:spcPct val="85000"/>
              </a:lnSpc>
              <a:spcBef>
                <a:spcPct val="0"/>
              </a:spcBef>
              <a:buNone/>
              <a:defRPr sz="4000" b="0" i="0" kern="1200" cap="none" spc="-150">
                <a:solidFill>
                  <a:srgbClr val="FFFEFF"/>
                </a:solidFill>
                <a:effectLst/>
                <a:latin typeface="+mj-lt"/>
                <a:ea typeface="+mj-ea"/>
                <a:cs typeface="+mj-cs"/>
              </a:defRPr>
            </a:lvl1pPr>
          </a:lstStyle>
          <a:p>
            <a:pPr marL="0" marR="0" lvl="0" indent="0" algn="ctr" defTabSz="914400" rtl="0" eaLnBrk="1" fontAlgn="auto" latinLnBrk="0" hangingPunct="1">
              <a:lnSpc>
                <a:spcPct val="85000"/>
              </a:lnSpc>
              <a:spcBef>
                <a:spcPct val="0"/>
              </a:spcBef>
              <a:spcAft>
                <a:spcPts val="0"/>
              </a:spcAft>
              <a:buClrTx/>
              <a:buSzTx/>
              <a:buFontTx/>
              <a:buNone/>
              <a:tabLst/>
              <a:defRPr/>
            </a:pPr>
            <a:r>
              <a:rPr kumimoji="0" lang="en-US" sz="4000" b="0" i="0" u="none" strike="noStrike" kern="1200" cap="none" spc="-150" normalizeH="0" baseline="0" noProof="0">
                <a:ln>
                  <a:noFill/>
                </a:ln>
                <a:solidFill>
                  <a:srgbClr val="FFFEFF"/>
                </a:solidFill>
                <a:effectLst/>
                <a:uLnTx/>
                <a:uFillTx/>
                <a:latin typeface="Calibri Light" panose="020F0302020204030204"/>
                <a:ea typeface="+mj-ea"/>
                <a:cs typeface="+mj-cs"/>
              </a:rPr>
              <a:t>Installation: H2o</a:t>
            </a:r>
            <a:endParaRPr kumimoji="0" lang="en-US" sz="4000" b="0" i="0" u="none" strike="noStrike" kern="1200" cap="none" spc="-150" normalizeH="0" baseline="0" noProof="0" dirty="0">
              <a:ln>
                <a:noFill/>
              </a:ln>
              <a:solidFill>
                <a:srgbClr val="FFFEFF"/>
              </a:solidFill>
              <a:effectLst/>
              <a:uLnTx/>
              <a:uFillTx/>
              <a:latin typeface="Calibri Light" panose="020F0302020204030204"/>
              <a:ea typeface="+mj-ea"/>
              <a:cs typeface="+mj-cs"/>
            </a:endParaRPr>
          </a:p>
        </p:txBody>
      </p:sp>
      <p:grpSp>
        <p:nvGrpSpPr>
          <p:cNvPr id="2" name="Group 1">
            <a:extLst>
              <a:ext uri="{FF2B5EF4-FFF2-40B4-BE49-F238E27FC236}">
                <a16:creationId xmlns:a16="http://schemas.microsoft.com/office/drawing/2014/main" id="{C65C35BE-13EA-4219-B65F-E0572E2CF001}"/>
              </a:ext>
            </a:extLst>
          </p:cNvPr>
          <p:cNvGrpSpPr/>
          <p:nvPr/>
        </p:nvGrpSpPr>
        <p:grpSpPr>
          <a:xfrm>
            <a:off x="583710" y="1510525"/>
            <a:ext cx="5043766" cy="4470371"/>
            <a:chOff x="872849" y="1741394"/>
            <a:chExt cx="5043766" cy="4470371"/>
          </a:xfrm>
        </p:grpSpPr>
        <p:sp>
          <p:nvSpPr>
            <p:cNvPr id="37" name="Rectangle 36">
              <a:extLst>
                <a:ext uri="{FF2B5EF4-FFF2-40B4-BE49-F238E27FC236}">
                  <a16:creationId xmlns:a16="http://schemas.microsoft.com/office/drawing/2014/main" id="{B3AE02A9-F323-4B65-ACA0-D823445D5C87}"/>
                </a:ext>
              </a:extLst>
            </p:cNvPr>
            <p:cNvSpPr/>
            <p:nvPr/>
          </p:nvSpPr>
          <p:spPr>
            <a:xfrm>
              <a:off x="872849" y="1741394"/>
              <a:ext cx="5043766" cy="4470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sp>
          <p:nvSpPr>
            <p:cNvPr id="38" name="TextBox 37">
              <a:extLst>
                <a:ext uri="{FF2B5EF4-FFF2-40B4-BE49-F238E27FC236}">
                  <a16:creationId xmlns:a16="http://schemas.microsoft.com/office/drawing/2014/main" id="{48726762-EA3F-4677-81CF-FDF78A637EB5}"/>
                </a:ext>
              </a:extLst>
            </p:cNvPr>
            <p:cNvSpPr txBox="1"/>
            <p:nvPr/>
          </p:nvSpPr>
          <p:spPr>
            <a:xfrm>
              <a:off x="1142391" y="1816354"/>
              <a:ext cx="3499676"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p</a:t>
              </a:r>
              <a:r>
                <a:rPr kumimoji="0" lang="en-US" sz="40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roject1-env</a:t>
              </a:r>
              <a:endParaRPr kumimoji="0" lang="en-US" sz="44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176DC803-BF28-4661-8288-E0356614DB59}"/>
                </a:ext>
              </a:extLst>
            </p:cNvPr>
            <p:cNvSpPr txBox="1"/>
            <p:nvPr/>
          </p:nvSpPr>
          <p:spPr>
            <a:xfrm>
              <a:off x="1526154" y="2508433"/>
              <a:ext cx="4252190" cy="3108543"/>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Python = 3.7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Pandas = 0.25</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fastai</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1.0.57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pytorch</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1.1.0</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matplotlib = 3.1.1</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cudatoolkit</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10.0.130</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numpy</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1.16.4</a:t>
              </a:r>
            </a:p>
          </p:txBody>
        </p:sp>
      </p:grpSp>
      <p:sp>
        <p:nvSpPr>
          <p:cNvPr id="48" name="Title 1">
            <a:extLst>
              <a:ext uri="{FF2B5EF4-FFF2-40B4-BE49-F238E27FC236}">
                <a16:creationId xmlns:a16="http://schemas.microsoft.com/office/drawing/2014/main" id="{3BA41AA9-0A0E-48B4-A944-0A170DAFB81B}"/>
              </a:ext>
            </a:extLst>
          </p:cNvPr>
          <p:cNvSpPr>
            <a:spLocks noGrp="1"/>
          </p:cNvSpPr>
          <p:nvPr>
            <p:ph type="title"/>
          </p:nvPr>
        </p:nvSpPr>
        <p:spPr>
          <a:xfrm>
            <a:off x="-5415" y="0"/>
            <a:ext cx="12172016" cy="1353310"/>
          </a:xfrm>
        </p:spPr>
        <p:txBody>
          <a:bodyPr anchor="b">
            <a:noAutofit/>
          </a:bodyPr>
          <a:lstStyle/>
          <a:p>
            <a:pPr algn="l"/>
            <a:r>
              <a:rPr lang="en-US" spc="300" dirty="0">
                <a:solidFill>
                  <a:srgbClr val="424242"/>
                </a:solidFill>
                <a:latin typeface="Impact" panose="020B0806030902050204" pitchFamily="34" charset="0"/>
              </a:rPr>
              <a:t>Virtual environments – a (partial) solution</a:t>
            </a:r>
          </a:p>
        </p:txBody>
      </p:sp>
      <p:grpSp>
        <p:nvGrpSpPr>
          <p:cNvPr id="3" name="Group 2">
            <a:extLst>
              <a:ext uri="{FF2B5EF4-FFF2-40B4-BE49-F238E27FC236}">
                <a16:creationId xmlns:a16="http://schemas.microsoft.com/office/drawing/2014/main" id="{B855DCF0-2FD0-4D21-9651-9BAB6D6575CF}"/>
              </a:ext>
            </a:extLst>
          </p:cNvPr>
          <p:cNvGrpSpPr/>
          <p:nvPr/>
        </p:nvGrpSpPr>
        <p:grpSpPr>
          <a:xfrm>
            <a:off x="6122636" y="1481186"/>
            <a:ext cx="5043766" cy="4470371"/>
            <a:chOff x="6381472" y="1797821"/>
            <a:chExt cx="5043766" cy="4470371"/>
          </a:xfrm>
        </p:grpSpPr>
        <p:sp>
          <p:nvSpPr>
            <p:cNvPr id="43" name="Rectangle 42">
              <a:extLst>
                <a:ext uri="{FF2B5EF4-FFF2-40B4-BE49-F238E27FC236}">
                  <a16:creationId xmlns:a16="http://schemas.microsoft.com/office/drawing/2014/main" id="{E6ED1DB4-08C7-441F-9E9B-8CDE3E6E0E77}"/>
                </a:ext>
              </a:extLst>
            </p:cNvPr>
            <p:cNvSpPr/>
            <p:nvPr/>
          </p:nvSpPr>
          <p:spPr>
            <a:xfrm>
              <a:off x="6381472" y="1797821"/>
              <a:ext cx="5043766" cy="447037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sp>
          <p:nvSpPr>
            <p:cNvPr id="49" name="TextBox 48">
              <a:extLst>
                <a:ext uri="{FF2B5EF4-FFF2-40B4-BE49-F238E27FC236}">
                  <a16:creationId xmlns:a16="http://schemas.microsoft.com/office/drawing/2014/main" id="{C96838AA-6AE4-49CD-AD99-8B150D4C99C1}"/>
                </a:ext>
              </a:extLst>
            </p:cNvPr>
            <p:cNvSpPr txBox="1"/>
            <p:nvPr/>
          </p:nvSpPr>
          <p:spPr>
            <a:xfrm>
              <a:off x="6651014" y="1872781"/>
              <a:ext cx="4475905"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t</a:t>
              </a:r>
              <a:r>
                <a:rPr kumimoji="0" lang="en-US" sz="4000" b="1"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estpackage</a:t>
              </a:r>
              <a:r>
                <a:rPr kumimoji="0" lang="en-US" sz="40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-env</a:t>
              </a:r>
              <a:endParaRPr kumimoji="0" lang="en-US" sz="4400" b="1"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50" name="TextBox 49">
              <a:extLst>
                <a:ext uri="{FF2B5EF4-FFF2-40B4-BE49-F238E27FC236}">
                  <a16:creationId xmlns:a16="http://schemas.microsoft.com/office/drawing/2014/main" id="{F294E8FB-1E33-41E4-B708-E190E3459F83}"/>
                </a:ext>
              </a:extLst>
            </p:cNvPr>
            <p:cNvSpPr txBox="1"/>
            <p:nvPr/>
          </p:nvSpPr>
          <p:spPr>
            <a:xfrm>
              <a:off x="6926485" y="2564860"/>
              <a:ext cx="4056623" cy="3539430"/>
            </a:xfrm>
            <a:prstGeom prst="rect">
              <a:avLst/>
            </a:prstGeom>
            <a:noFill/>
          </p:spPr>
          <p:txBody>
            <a:bodyPr wrap="none" rtlCol="0">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Python = 3.7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Pandas = 0.25</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fastai</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1.0.57</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pytorch</a:t>
              </a:r>
              <a:r>
                <a:rPr kumimoji="0" lang="en-US" sz="2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 1.0.1</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matplotlib = 3.1.1</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cudatoolkit</a:t>
              </a:r>
              <a:r>
                <a:rPr kumimoji="0" lang="en-US" sz="2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 9.0.148</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numpy</a:t>
              </a:r>
              <a:r>
                <a:rPr kumimoji="0" lang="en-US" sz="2800" b="0" i="0" u="none" strike="noStrike" kern="1200" cap="none" spc="0" normalizeH="0" baseline="0" noProof="0" dirty="0">
                  <a:ln>
                    <a:noFill/>
                  </a:ln>
                  <a:solidFill>
                    <a:srgbClr val="FFFFFF"/>
                  </a:solidFill>
                  <a:effectLst/>
                  <a:uLnTx/>
                  <a:uFillTx/>
                  <a:latin typeface="Tahoma" panose="020B0604030504040204" pitchFamily="34" charset="0"/>
                  <a:ea typeface="Tahoma" panose="020B0604030504040204" pitchFamily="34" charset="0"/>
                  <a:cs typeface="Tahoma" panose="020B0604030504040204" pitchFamily="34" charset="0"/>
                </a:rPr>
                <a:t> = 1.16.4</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t</a:t>
              </a:r>
              <a:r>
                <a:rPr kumimoji="0" lang="en-US" sz="2800" b="0" i="0" u="none" strike="noStrike" kern="1200" cap="none" spc="0" normalizeH="0" baseline="0" noProof="0" dirty="0" err="1">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estpackage</a:t>
              </a:r>
              <a:r>
                <a:rPr kumimoji="0" lang="en-US" sz="2800" b="0" i="0" u="none" strike="noStrike" kern="1200" cap="none" spc="0" normalizeH="0" baseline="0" noProof="0" dirty="0">
                  <a:ln>
                    <a:noFill/>
                  </a:ln>
                  <a:solidFill>
                    <a:srgbClr val="FF0000"/>
                  </a:solidFill>
                  <a:effectLst/>
                  <a:uLnTx/>
                  <a:uFillTx/>
                  <a:latin typeface="Tahoma" panose="020B0604030504040204" pitchFamily="34" charset="0"/>
                  <a:ea typeface="Tahoma" panose="020B0604030504040204" pitchFamily="34" charset="0"/>
                  <a:cs typeface="Tahoma" panose="020B0604030504040204" pitchFamily="34" charset="0"/>
                </a:rPr>
                <a:t> = 1.0.2</a:t>
              </a:r>
            </a:p>
          </p:txBody>
        </p:sp>
      </p:grpSp>
      <p:sp>
        <p:nvSpPr>
          <p:cNvPr id="51" name="TextBox 50">
            <a:extLst>
              <a:ext uri="{FF2B5EF4-FFF2-40B4-BE49-F238E27FC236}">
                <a16:creationId xmlns:a16="http://schemas.microsoft.com/office/drawing/2014/main" id="{F27BF825-9755-48E5-B08D-0AA55CC68E88}"/>
              </a:ext>
            </a:extLst>
          </p:cNvPr>
          <p:cNvSpPr txBox="1"/>
          <p:nvPr/>
        </p:nvSpPr>
        <p:spPr>
          <a:xfrm>
            <a:off x="608858" y="6062520"/>
            <a:ext cx="5077929" cy="523220"/>
          </a:xfrm>
          <a:prstGeom prst="rect">
            <a:avLst/>
          </a:prstGeom>
          <a:noFill/>
        </p:spPr>
        <p:txBody>
          <a:bodyPr wrap="none" rtlCol="0">
            <a:spAutoFit/>
          </a:bodyPr>
          <a:lstStyle/>
          <a:p>
            <a:r>
              <a:rPr lang="en-US" sz="2800"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Project 1 Environment Settings</a:t>
            </a:r>
            <a:endParaRPr lang="en-US"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2" name="TextBox 51">
            <a:extLst>
              <a:ext uri="{FF2B5EF4-FFF2-40B4-BE49-F238E27FC236}">
                <a16:creationId xmlns:a16="http://schemas.microsoft.com/office/drawing/2014/main" id="{C076843F-5351-4F69-B5CA-A22DEAC7B6E2}"/>
              </a:ext>
            </a:extLst>
          </p:cNvPr>
          <p:cNvSpPr txBox="1"/>
          <p:nvPr/>
        </p:nvSpPr>
        <p:spPr>
          <a:xfrm>
            <a:off x="6044989" y="6051434"/>
            <a:ext cx="5077929" cy="523220"/>
          </a:xfrm>
          <a:prstGeom prst="rect">
            <a:avLst/>
          </a:prstGeom>
          <a:noFill/>
        </p:spPr>
        <p:txBody>
          <a:bodyPr wrap="none" rtlCol="0">
            <a:spAutoFit/>
          </a:bodyPr>
          <a:lstStyle/>
          <a:p>
            <a:r>
              <a:rPr lang="en-US" sz="2800"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rPr>
              <a:t>Project 2 Environment Settings</a:t>
            </a:r>
            <a:endParaRPr lang="en-US" dirty="0">
              <a:solidFill>
                <a:schemeClr val="accent4">
                  <a:lumMod val="7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2153466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grpSp>
        <p:nvGrpSpPr>
          <p:cNvPr id="6"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Rockwell" panose="02060603020205020403"/>
                <a:ea typeface="+mn-ea"/>
                <a:cs typeface="+mn-cs"/>
              </a:endParaRPr>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BF8A20CB-9B19-9C46-9916-832950A6280E}"/>
              </a:ext>
            </a:extLst>
          </p:cNvPr>
          <p:cNvSpPr>
            <a:spLocks noGrp="1"/>
          </p:cNvSpPr>
          <p:nvPr>
            <p:ph type="title"/>
          </p:nvPr>
        </p:nvSpPr>
        <p:spPr>
          <a:xfrm>
            <a:off x="0" y="16133"/>
            <a:ext cx="9456206" cy="1353310"/>
          </a:xfrm>
        </p:spPr>
        <p:txBody>
          <a:bodyPr anchor="b">
            <a:normAutofit/>
          </a:bodyPr>
          <a:lstStyle/>
          <a:p>
            <a:pPr algn="l"/>
            <a:r>
              <a:rPr lang="en-US" spc="300" dirty="0" err="1">
                <a:solidFill>
                  <a:srgbClr val="424242"/>
                </a:solidFill>
                <a:latin typeface="Impact" panose="020B0806030902050204" pitchFamily="34" charset="0"/>
              </a:rPr>
              <a:t>Yml</a:t>
            </a:r>
            <a:r>
              <a:rPr lang="en-US" spc="300" dirty="0">
                <a:solidFill>
                  <a:srgbClr val="424242"/>
                </a:solidFill>
                <a:latin typeface="Impact" panose="020B0806030902050204" pitchFamily="34" charset="0"/>
              </a:rPr>
              <a:t> files – a solution</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2"/>
          <a:stretch>
            <a:fillRect/>
          </a:stretch>
        </p:blipFill>
        <p:spPr>
          <a:xfrm>
            <a:off x="10774502" y="5603630"/>
            <a:ext cx="1440944" cy="1324708"/>
          </a:xfrm>
          <a:prstGeom prst="rect">
            <a:avLst/>
          </a:prstGeom>
        </p:spPr>
      </p:pic>
      <p:grpSp>
        <p:nvGrpSpPr>
          <p:cNvPr id="21" name="Group 20">
            <a:extLst>
              <a:ext uri="{FF2B5EF4-FFF2-40B4-BE49-F238E27FC236}">
                <a16:creationId xmlns:a16="http://schemas.microsoft.com/office/drawing/2014/main" id="{C8714A4B-BFB4-4A57-BD0C-AE943E078E9F}"/>
              </a:ext>
            </a:extLst>
          </p:cNvPr>
          <p:cNvGrpSpPr/>
          <p:nvPr/>
        </p:nvGrpSpPr>
        <p:grpSpPr>
          <a:xfrm>
            <a:off x="667727" y="1529557"/>
            <a:ext cx="10585544" cy="4206874"/>
            <a:chOff x="1361663" y="1396189"/>
            <a:chExt cx="9468672" cy="3763009"/>
          </a:xfrm>
        </p:grpSpPr>
        <p:pic>
          <p:nvPicPr>
            <p:cNvPr id="10" name="Picture 9">
              <a:extLst>
                <a:ext uri="{FF2B5EF4-FFF2-40B4-BE49-F238E27FC236}">
                  <a16:creationId xmlns:a16="http://schemas.microsoft.com/office/drawing/2014/main" id="{4DDAE3FB-5450-4EAA-90D7-35C1CEE43DF0}"/>
                </a:ext>
              </a:extLst>
            </p:cNvPr>
            <p:cNvPicPr>
              <a:picLocks noChangeAspect="1"/>
            </p:cNvPicPr>
            <p:nvPr/>
          </p:nvPicPr>
          <p:blipFill rotWithShape="1">
            <a:blip r:embed="rId3"/>
            <a:srcRect b="56550"/>
            <a:stretch/>
          </p:blipFill>
          <p:spPr>
            <a:xfrm>
              <a:off x="1361664" y="1396189"/>
              <a:ext cx="9468671" cy="1766500"/>
            </a:xfrm>
            <a:prstGeom prst="rect">
              <a:avLst/>
            </a:prstGeom>
          </p:spPr>
        </p:pic>
        <p:pic>
          <p:nvPicPr>
            <p:cNvPr id="20" name="Picture 19">
              <a:extLst>
                <a:ext uri="{FF2B5EF4-FFF2-40B4-BE49-F238E27FC236}">
                  <a16:creationId xmlns:a16="http://schemas.microsoft.com/office/drawing/2014/main" id="{291E38CA-23E0-4378-BC39-1A261AC1FF74}"/>
                </a:ext>
              </a:extLst>
            </p:cNvPr>
            <p:cNvPicPr>
              <a:picLocks noChangeAspect="1"/>
            </p:cNvPicPr>
            <p:nvPr/>
          </p:nvPicPr>
          <p:blipFill rotWithShape="1">
            <a:blip r:embed="rId3"/>
            <a:srcRect t="50546"/>
            <a:stretch/>
          </p:blipFill>
          <p:spPr>
            <a:xfrm>
              <a:off x="1361663" y="3148613"/>
              <a:ext cx="9468671" cy="2010585"/>
            </a:xfrm>
            <a:prstGeom prst="rect">
              <a:avLst/>
            </a:prstGeom>
          </p:spPr>
        </p:pic>
      </p:grpSp>
      <p:sp>
        <p:nvSpPr>
          <p:cNvPr id="22" name="Oval 21">
            <a:extLst>
              <a:ext uri="{FF2B5EF4-FFF2-40B4-BE49-F238E27FC236}">
                <a16:creationId xmlns:a16="http://schemas.microsoft.com/office/drawing/2014/main" id="{D6E97EB0-1A18-4FCF-AD39-7B119E467D19}"/>
              </a:ext>
            </a:extLst>
          </p:cNvPr>
          <p:cNvSpPr/>
          <p:nvPr/>
        </p:nvSpPr>
        <p:spPr>
          <a:xfrm>
            <a:off x="598488" y="4149492"/>
            <a:ext cx="1973262" cy="57647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indent="-457200" algn="ctr">
              <a:buFont typeface="Arial" panose="020B0604020202020204" pitchFamily="34" charset="0"/>
              <a:buChar char="•"/>
            </a:pPr>
            <a:endParaRPr lang="en-US" sz="2800"/>
          </a:p>
        </p:txBody>
      </p:sp>
      <p:pic>
        <p:nvPicPr>
          <p:cNvPr id="23" name="Picture 22">
            <a:extLst>
              <a:ext uri="{FF2B5EF4-FFF2-40B4-BE49-F238E27FC236}">
                <a16:creationId xmlns:a16="http://schemas.microsoft.com/office/drawing/2014/main" id="{B83E15C5-6A0A-4DBE-8327-59391DEC1575}"/>
              </a:ext>
            </a:extLst>
          </p:cNvPr>
          <p:cNvPicPr>
            <a:picLocks noChangeAspect="1"/>
          </p:cNvPicPr>
          <p:nvPr/>
        </p:nvPicPr>
        <p:blipFill rotWithShape="1">
          <a:blip r:embed="rId4"/>
          <a:srcRect t="1714"/>
          <a:stretch/>
        </p:blipFill>
        <p:spPr>
          <a:xfrm>
            <a:off x="7793155" y="476250"/>
            <a:ext cx="3200423" cy="6019622"/>
          </a:xfrm>
          <a:prstGeom prst="rect">
            <a:avLst/>
          </a:prstGeom>
          <a:ln>
            <a:noFill/>
          </a:ln>
          <a:effectLst>
            <a:outerShdw blurRad="292100" dist="139700" dir="2700000" algn="tl" rotWithShape="0">
              <a:srgbClr val="333333">
                <a:alpha val="65000"/>
              </a:srgbClr>
            </a:outerShdw>
          </a:effectLst>
        </p:spPr>
      </p:pic>
      <p:sp>
        <p:nvSpPr>
          <p:cNvPr id="34" name="TextBox 33">
            <a:extLst>
              <a:ext uri="{FF2B5EF4-FFF2-40B4-BE49-F238E27FC236}">
                <a16:creationId xmlns:a16="http://schemas.microsoft.com/office/drawing/2014/main" id="{AFF3E068-D892-439A-B1C1-9D60ADF640A0}"/>
              </a:ext>
            </a:extLst>
          </p:cNvPr>
          <p:cNvSpPr txBox="1"/>
          <p:nvPr/>
        </p:nvSpPr>
        <p:spPr>
          <a:xfrm>
            <a:off x="1109597" y="5803315"/>
            <a:ext cx="5949899" cy="1015663"/>
          </a:xfrm>
          <a:prstGeom prst="rect">
            <a:avLst/>
          </a:prstGeom>
          <a:noFill/>
        </p:spPr>
        <p:txBody>
          <a:bodyPr wrap="none" rtlCol="0">
            <a:spAutoFit/>
          </a:bodyPr>
          <a:lstStyle/>
          <a:p>
            <a:pPr marL="285750" indent="-285750">
              <a:buFont typeface="Arial" panose="020B0604020202020204" pitchFamily="34" charset="0"/>
              <a:buChar char="•"/>
            </a:pPr>
            <a:r>
              <a:rPr lang="en-US" sz="2000" dirty="0"/>
              <a:t>Create virtual environments directly from </a:t>
            </a:r>
            <a:r>
              <a:rPr lang="en-US" sz="2000" dirty="0" err="1"/>
              <a:t>yml</a:t>
            </a:r>
            <a:endParaRPr lang="en-US" sz="2000" dirty="0"/>
          </a:p>
          <a:p>
            <a:pPr marL="285750" indent="-285750">
              <a:buFont typeface="Arial" panose="020B0604020202020204" pitchFamily="34" charset="0"/>
              <a:buChar char="•"/>
            </a:pPr>
            <a:r>
              <a:rPr lang="en-US" sz="2000" dirty="0" err="1"/>
              <a:t>yml</a:t>
            </a:r>
            <a:r>
              <a:rPr lang="en-US" sz="2000" dirty="0"/>
              <a:t> file also versioned in GitHub</a:t>
            </a:r>
          </a:p>
          <a:p>
            <a:pPr marL="285750" indent="-285750">
              <a:buFont typeface="Arial" panose="020B0604020202020204" pitchFamily="34" charset="0"/>
              <a:buChar char="•"/>
            </a:pPr>
            <a:r>
              <a:rPr lang="en-US" sz="2000" dirty="0"/>
              <a:t>Use other services (Binder) to run your project</a:t>
            </a:r>
          </a:p>
        </p:txBody>
      </p:sp>
    </p:spTree>
    <p:extLst>
      <p:ext uri="{BB962C8B-B14F-4D97-AF65-F5344CB8AC3E}">
        <p14:creationId xmlns:p14="http://schemas.microsoft.com/office/powerpoint/2010/main" val="3669882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4">
                                            <p:txEl>
                                              <p:pRg st="0" end="0"/>
                                            </p:txEl>
                                          </p:spTgt>
                                        </p:tgtEl>
                                        <p:attrNameLst>
                                          <p:attrName>style.visibility</p:attrName>
                                        </p:attrNameLst>
                                      </p:cBhvr>
                                      <p:to>
                                        <p:strVal val="visible"/>
                                      </p:to>
                                    </p:set>
                                    <p:animEffect transition="in" filter="fade">
                                      <p:cBhvr>
                                        <p:cTn id="22" dur="500"/>
                                        <p:tgtEl>
                                          <p:spTgt spid="3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4">
                                            <p:txEl>
                                              <p:pRg st="1" end="1"/>
                                            </p:txEl>
                                          </p:spTgt>
                                        </p:tgtEl>
                                        <p:attrNameLst>
                                          <p:attrName>style.visibility</p:attrName>
                                        </p:attrNameLst>
                                      </p:cBhvr>
                                      <p:to>
                                        <p:strVal val="visible"/>
                                      </p:to>
                                    </p:set>
                                    <p:animEffect transition="in" filter="fade">
                                      <p:cBhvr>
                                        <p:cTn id="27" dur="500"/>
                                        <p:tgtEl>
                                          <p:spTgt spid="3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4">
                                            <p:txEl>
                                              <p:pRg st="2" end="2"/>
                                            </p:txEl>
                                          </p:spTgt>
                                        </p:tgtEl>
                                        <p:attrNameLst>
                                          <p:attrName>style.visibility</p:attrName>
                                        </p:attrNameLst>
                                      </p:cBhvr>
                                      <p:to>
                                        <p:strVal val="visible"/>
                                      </p:to>
                                    </p:set>
                                    <p:animEffect transition="in" filter="fade">
                                      <p:cBhvr>
                                        <p:cTn id="32" dur="500"/>
                                        <p:tgtEl>
                                          <p:spTgt spid="3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grpSp>
        <p:nvGrpSpPr>
          <p:cNvPr id="6"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Rockwell" panose="02060603020205020403"/>
                <a:ea typeface="+mn-ea"/>
                <a:cs typeface="+mn-cs"/>
              </a:endParaRPr>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BF8A20CB-9B19-9C46-9916-832950A6280E}"/>
              </a:ext>
            </a:extLst>
          </p:cNvPr>
          <p:cNvSpPr>
            <a:spLocks noGrp="1"/>
          </p:cNvSpPr>
          <p:nvPr>
            <p:ph type="title"/>
          </p:nvPr>
        </p:nvSpPr>
        <p:spPr>
          <a:xfrm>
            <a:off x="2247900" y="2752345"/>
            <a:ext cx="8094662" cy="1353310"/>
          </a:xfrm>
        </p:spPr>
        <p:txBody>
          <a:bodyPr anchor="b">
            <a:normAutofit fontScale="90000"/>
          </a:bodyPr>
          <a:lstStyle/>
          <a:p>
            <a:pPr algn="l"/>
            <a:r>
              <a:rPr lang="en-US" spc="300" dirty="0">
                <a:solidFill>
                  <a:srgbClr val="424242"/>
                </a:solidFill>
                <a:latin typeface="Impact" panose="020B0806030902050204" pitchFamily="34" charset="0"/>
              </a:rPr>
              <a:t>What are your favorite tools for reproducible research?</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3"/>
          <a:stretch>
            <a:fillRect/>
          </a:stretch>
        </p:blipFill>
        <p:spPr>
          <a:xfrm>
            <a:off x="10774502" y="5603630"/>
            <a:ext cx="1440944" cy="1324708"/>
          </a:xfrm>
          <a:prstGeom prst="rect">
            <a:avLst/>
          </a:prstGeom>
        </p:spPr>
      </p:pic>
    </p:spTree>
    <p:extLst>
      <p:ext uri="{BB962C8B-B14F-4D97-AF65-F5344CB8AC3E}">
        <p14:creationId xmlns:p14="http://schemas.microsoft.com/office/powerpoint/2010/main" val="39640513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F9AD958-8848-4DE7-A793-734197F195E3}"/>
              </a:ext>
            </a:extLst>
          </p:cNvPr>
          <p:cNvGrpSpPr/>
          <p:nvPr/>
        </p:nvGrpSpPr>
        <p:grpSpPr>
          <a:xfrm>
            <a:off x="1659903" y="933450"/>
            <a:ext cx="8872193" cy="4991100"/>
            <a:chOff x="1363404" y="798771"/>
            <a:chExt cx="8872193" cy="4991100"/>
          </a:xfrm>
        </p:grpSpPr>
        <p:pic>
          <p:nvPicPr>
            <p:cNvPr id="3" name="Picture 2">
              <a:extLst>
                <a:ext uri="{FF2B5EF4-FFF2-40B4-BE49-F238E27FC236}">
                  <a16:creationId xmlns:a16="http://schemas.microsoft.com/office/drawing/2014/main" id="{6E44D293-E7DB-402F-AC3E-B1474DFD0B03}"/>
                </a:ext>
              </a:extLst>
            </p:cNvPr>
            <p:cNvPicPr>
              <a:picLocks noChangeAspect="1"/>
            </p:cNvPicPr>
            <p:nvPr/>
          </p:nvPicPr>
          <p:blipFill>
            <a:blip r:embed="rId2"/>
            <a:stretch>
              <a:fillRect/>
            </a:stretch>
          </p:blipFill>
          <p:spPr>
            <a:xfrm>
              <a:off x="6830754" y="798771"/>
              <a:ext cx="3404843" cy="4991100"/>
            </a:xfrm>
            <a:prstGeom prst="rect">
              <a:avLst/>
            </a:prstGeom>
          </p:spPr>
        </p:pic>
        <p:pic>
          <p:nvPicPr>
            <p:cNvPr id="4" name="Picture 3">
              <a:extLst>
                <a:ext uri="{FF2B5EF4-FFF2-40B4-BE49-F238E27FC236}">
                  <a16:creationId xmlns:a16="http://schemas.microsoft.com/office/drawing/2014/main" id="{2A36090A-E880-4DED-9E42-8B2849D4BDD0}"/>
                </a:ext>
              </a:extLst>
            </p:cNvPr>
            <p:cNvPicPr>
              <a:picLocks noChangeAspect="1"/>
            </p:cNvPicPr>
            <p:nvPr/>
          </p:nvPicPr>
          <p:blipFill>
            <a:blip r:embed="rId3"/>
            <a:stretch>
              <a:fillRect/>
            </a:stretch>
          </p:blipFill>
          <p:spPr>
            <a:xfrm>
              <a:off x="1363404" y="798771"/>
              <a:ext cx="5467350" cy="4991100"/>
            </a:xfrm>
            <a:prstGeom prst="rect">
              <a:avLst/>
            </a:prstGeom>
          </p:spPr>
        </p:pic>
      </p:grpSp>
      <p:sp>
        <p:nvSpPr>
          <p:cNvPr id="6" name="TextBox 5">
            <a:extLst>
              <a:ext uri="{FF2B5EF4-FFF2-40B4-BE49-F238E27FC236}">
                <a16:creationId xmlns:a16="http://schemas.microsoft.com/office/drawing/2014/main" id="{B432BD6E-A150-4D18-B9DB-A25BCB2E887F}"/>
              </a:ext>
            </a:extLst>
          </p:cNvPr>
          <p:cNvSpPr txBox="1"/>
          <p:nvPr/>
        </p:nvSpPr>
        <p:spPr>
          <a:xfrm>
            <a:off x="1155405" y="6075546"/>
            <a:ext cx="9952074" cy="369332"/>
          </a:xfrm>
          <a:prstGeom prst="rect">
            <a:avLst/>
          </a:prstGeom>
          <a:noFill/>
        </p:spPr>
        <p:txBody>
          <a:bodyPr wrap="square" rtlCol="0">
            <a:spAutoFit/>
          </a:bodyPr>
          <a:lstStyle/>
          <a:p>
            <a:pPr algn="ctr"/>
            <a:r>
              <a:rPr lang="en-US" dirty="0"/>
              <a:t>Visit </a:t>
            </a:r>
            <a:r>
              <a:rPr lang="en-US" dirty="0">
                <a:hlinkClick r:id="rId4"/>
              </a:rPr>
              <a:t>https://www.vanderbilt.edu/datascience/events/data-science-workshops/</a:t>
            </a:r>
            <a:endParaRPr lang="en-US" dirty="0"/>
          </a:p>
        </p:txBody>
      </p:sp>
    </p:spTree>
    <p:extLst>
      <p:ext uri="{BB962C8B-B14F-4D97-AF65-F5344CB8AC3E}">
        <p14:creationId xmlns:p14="http://schemas.microsoft.com/office/powerpoint/2010/main" val="448201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A20CB-9B19-9C46-9916-832950A6280E}"/>
              </a:ext>
            </a:extLst>
          </p:cNvPr>
          <p:cNvSpPr>
            <a:spLocks noGrp="1"/>
          </p:cNvSpPr>
          <p:nvPr>
            <p:ph type="title" idx="4294967295"/>
          </p:nvPr>
        </p:nvSpPr>
        <p:spPr>
          <a:xfrm>
            <a:off x="795338" y="206029"/>
            <a:ext cx="10706100" cy="1353310"/>
          </a:xfrm>
        </p:spPr>
        <p:txBody>
          <a:bodyPr anchor="b">
            <a:normAutofit fontScale="90000"/>
          </a:bodyPr>
          <a:lstStyle/>
          <a:p>
            <a:pPr algn="l"/>
            <a:r>
              <a:rPr lang="en-US" sz="6000" spc="300" dirty="0">
                <a:solidFill>
                  <a:srgbClr val="424242"/>
                </a:solidFill>
                <a:latin typeface="Impact" panose="020B0806030902050204" pitchFamily="34" charset="0"/>
              </a:rPr>
              <a:t>Foundations of Reproducible DS</a:t>
            </a:r>
          </a:p>
        </p:txBody>
      </p:sp>
      <p:sp>
        <p:nvSpPr>
          <p:cNvPr id="3" name="Content Placeholder 2">
            <a:extLst>
              <a:ext uri="{FF2B5EF4-FFF2-40B4-BE49-F238E27FC236}">
                <a16:creationId xmlns:a16="http://schemas.microsoft.com/office/drawing/2014/main" id="{2BB5F5C4-3B40-3942-B8A0-E838E8092DBB}"/>
              </a:ext>
            </a:extLst>
          </p:cNvPr>
          <p:cNvSpPr>
            <a:spLocks noGrp="1"/>
          </p:cNvSpPr>
          <p:nvPr>
            <p:ph idx="1"/>
          </p:nvPr>
        </p:nvSpPr>
        <p:spPr>
          <a:xfrm>
            <a:off x="801149" y="2161348"/>
            <a:ext cx="9943579" cy="3890460"/>
          </a:xfrm>
        </p:spPr>
        <p:txBody>
          <a:bodyPr anchor="ctr">
            <a:normAutofit/>
          </a:bodyPr>
          <a:lstStyle/>
          <a:p>
            <a:r>
              <a:rPr lang="en-US" sz="2400" dirty="0">
                <a:solidFill>
                  <a:srgbClr val="424242"/>
                </a:solidFill>
                <a:latin typeface="Tahoma" panose="020B0604030504040204" pitchFamily="34" charset="0"/>
                <a:ea typeface="Tahoma" panose="020B0604030504040204" pitchFamily="34" charset="0"/>
                <a:cs typeface="Tahoma" panose="020B0604030504040204" pitchFamily="34" charset="0"/>
              </a:rPr>
              <a:t>Literate Programming (and best practices)</a:t>
            </a:r>
          </a:p>
          <a:p>
            <a:r>
              <a:rPr lang="en-US" sz="2400" dirty="0">
                <a:solidFill>
                  <a:srgbClr val="424242"/>
                </a:solidFill>
                <a:latin typeface="Tahoma" panose="020B0604030504040204" pitchFamily="34" charset="0"/>
                <a:ea typeface="Tahoma" panose="020B0604030504040204" pitchFamily="34" charset="0"/>
                <a:cs typeface="Tahoma" panose="020B0604030504040204" pitchFamily="34" charset="0"/>
              </a:rPr>
              <a:t>Versioning Code</a:t>
            </a:r>
          </a:p>
          <a:p>
            <a:r>
              <a:rPr lang="en-US" sz="2400" dirty="0">
                <a:solidFill>
                  <a:srgbClr val="424242"/>
                </a:solidFill>
                <a:latin typeface="Tahoma" panose="020B0604030504040204" pitchFamily="34" charset="0"/>
                <a:ea typeface="Tahoma" panose="020B0604030504040204" pitchFamily="34" charset="0"/>
                <a:cs typeface="Tahoma" panose="020B0604030504040204" pitchFamily="34" charset="0"/>
              </a:rPr>
              <a:t>Versioning Data</a:t>
            </a:r>
          </a:p>
          <a:p>
            <a:r>
              <a:rPr lang="en-US" sz="2400" dirty="0">
                <a:solidFill>
                  <a:srgbClr val="424242"/>
                </a:solidFill>
                <a:latin typeface="Tahoma" panose="020B0604030504040204" pitchFamily="34" charset="0"/>
                <a:ea typeface="Tahoma" panose="020B0604030504040204" pitchFamily="34" charset="0"/>
                <a:cs typeface="Tahoma" panose="020B0604030504040204" pitchFamily="34" charset="0"/>
              </a:rPr>
              <a:t>Versioning Models</a:t>
            </a:r>
          </a:p>
          <a:p>
            <a:r>
              <a:rPr lang="en-US" sz="2400" dirty="0">
                <a:solidFill>
                  <a:srgbClr val="424242"/>
                </a:solidFill>
                <a:latin typeface="Tahoma" panose="020B0604030504040204" pitchFamily="34" charset="0"/>
                <a:ea typeface="Tahoma" panose="020B0604030504040204" pitchFamily="34" charset="0"/>
                <a:cs typeface="Tahoma" panose="020B0604030504040204" pitchFamily="34" charset="0"/>
              </a:rPr>
              <a:t>“Versioning” Environments</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2"/>
          <a:stretch>
            <a:fillRect/>
          </a:stretch>
        </p:blipFill>
        <p:spPr>
          <a:xfrm>
            <a:off x="10774502" y="5603630"/>
            <a:ext cx="1440944" cy="1324708"/>
          </a:xfrm>
          <a:prstGeom prst="rect">
            <a:avLst/>
          </a:prstGeom>
        </p:spPr>
      </p:pic>
    </p:spTree>
    <p:extLst>
      <p:ext uri="{BB962C8B-B14F-4D97-AF65-F5344CB8AC3E}">
        <p14:creationId xmlns:p14="http://schemas.microsoft.com/office/powerpoint/2010/main" val="3988102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3D207-34B0-4FC3-A7A4-228CCE776439}"/>
              </a:ext>
            </a:extLst>
          </p:cNvPr>
          <p:cNvSpPr>
            <a:spLocks noGrp="1"/>
          </p:cNvSpPr>
          <p:nvPr>
            <p:ph type="title"/>
          </p:nvPr>
        </p:nvSpPr>
        <p:spPr/>
        <p:txBody>
          <a:bodyPr/>
          <a:lstStyle/>
          <a:p>
            <a:r>
              <a:rPr lang="en-US" dirty="0"/>
              <a:t>NLP Learning Cohort</a:t>
            </a:r>
          </a:p>
        </p:txBody>
      </p:sp>
      <p:sp>
        <p:nvSpPr>
          <p:cNvPr id="3" name="Content Placeholder 2">
            <a:extLst>
              <a:ext uri="{FF2B5EF4-FFF2-40B4-BE49-F238E27FC236}">
                <a16:creationId xmlns:a16="http://schemas.microsoft.com/office/drawing/2014/main" id="{381EF8FB-CB36-4C62-B1E7-1A3A0ABC8474}"/>
              </a:ext>
            </a:extLst>
          </p:cNvPr>
          <p:cNvSpPr>
            <a:spLocks noGrp="1"/>
          </p:cNvSpPr>
          <p:nvPr>
            <p:ph idx="1"/>
          </p:nvPr>
        </p:nvSpPr>
        <p:spPr/>
        <p:txBody>
          <a:bodyPr>
            <a:normAutofit lnSpcReduction="10000"/>
          </a:bodyPr>
          <a:lstStyle/>
          <a:p>
            <a:r>
              <a:rPr lang="en-US" b="1" dirty="0"/>
              <a:t>A Code-First Introduction to Natural Language Processing</a:t>
            </a:r>
            <a:br>
              <a:rPr lang="en-US" b="1" dirty="0"/>
            </a:br>
            <a:r>
              <a:rPr lang="en-US" b="1" dirty="0"/>
              <a:t>fast.ai</a:t>
            </a:r>
            <a:br>
              <a:rPr lang="en-US" b="1" dirty="0"/>
            </a:br>
            <a:r>
              <a:rPr lang="en-US" b="1" dirty="0"/>
              <a:t>Rachel Thomas</a:t>
            </a:r>
          </a:p>
          <a:p>
            <a:r>
              <a:rPr lang="en-US" dirty="0"/>
              <a:t>Topics: topic modeling, classification, language modeling, and translation</a:t>
            </a:r>
          </a:p>
          <a:p>
            <a:r>
              <a:rPr lang="en-US" dirty="0"/>
              <a:t>Approaches:</a:t>
            </a:r>
          </a:p>
          <a:p>
            <a:r>
              <a:rPr lang="en-US" dirty="0"/>
              <a:t>traditional NLP (including regex, SVD, naive </a:t>
            </a:r>
            <a:r>
              <a:rPr lang="en-US" dirty="0" err="1"/>
              <a:t>bayes</a:t>
            </a:r>
            <a:r>
              <a:rPr lang="en-US" dirty="0"/>
              <a:t>, tokenization) and </a:t>
            </a:r>
          </a:p>
          <a:p>
            <a:r>
              <a:rPr lang="en-US" dirty="0"/>
              <a:t>neural network (including RNNs, seq2seq, attention, and the transformer architecture)</a:t>
            </a:r>
          </a:p>
          <a:p>
            <a:endParaRPr lang="en-US" b="1" dirty="0"/>
          </a:p>
          <a:p>
            <a:r>
              <a:rPr lang="en-US" b="1" dirty="0"/>
              <a:t>Email </a:t>
            </a:r>
            <a:r>
              <a:rPr lang="en-US" b="1" dirty="0" err="1">
                <a:hlinkClick r:id="rId2"/>
              </a:rPr>
              <a:t>Jesse.Spencer-Smith@Vanderbilt</a:t>
            </a:r>
            <a:r>
              <a:rPr lang="en-US" b="1" dirty="0"/>
              <a:t> to be added to the Slack organizing channel.</a:t>
            </a:r>
          </a:p>
          <a:p>
            <a:endParaRPr lang="en-US" dirty="0"/>
          </a:p>
        </p:txBody>
      </p:sp>
    </p:spTree>
    <p:extLst>
      <p:ext uri="{BB962C8B-B14F-4D97-AF65-F5344CB8AC3E}">
        <p14:creationId xmlns:p14="http://schemas.microsoft.com/office/powerpoint/2010/main" val="34060394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94A608B-C86D-5A48-98BB-1DD7232962D3}"/>
              </a:ext>
            </a:extLst>
          </p:cNvPr>
          <p:cNvPicPr>
            <a:picLocks noChangeAspect="1"/>
          </p:cNvPicPr>
          <p:nvPr/>
        </p:nvPicPr>
        <p:blipFill>
          <a:blip r:embed="rId2"/>
          <a:stretch>
            <a:fillRect/>
          </a:stretch>
        </p:blipFill>
        <p:spPr>
          <a:xfrm>
            <a:off x="-1" y="0"/>
            <a:ext cx="12212877" cy="2857500"/>
          </a:xfrm>
          <a:prstGeom prst="rect">
            <a:avLst/>
          </a:prstGeom>
        </p:spPr>
      </p:pic>
      <p:pic>
        <p:nvPicPr>
          <p:cNvPr id="6" name="Picture 5">
            <a:extLst>
              <a:ext uri="{FF2B5EF4-FFF2-40B4-BE49-F238E27FC236}">
                <a16:creationId xmlns:a16="http://schemas.microsoft.com/office/drawing/2014/main" id="{2FD21629-3D0C-4339-A1AC-0B709070D41F}"/>
              </a:ext>
            </a:extLst>
          </p:cNvPr>
          <p:cNvPicPr>
            <a:picLocks noChangeAspect="1"/>
          </p:cNvPicPr>
          <p:nvPr/>
        </p:nvPicPr>
        <p:blipFill>
          <a:blip r:embed="rId3"/>
          <a:stretch>
            <a:fillRect/>
          </a:stretch>
        </p:blipFill>
        <p:spPr>
          <a:xfrm>
            <a:off x="209350" y="2718120"/>
            <a:ext cx="6742887" cy="2564761"/>
          </a:xfrm>
          <a:prstGeom prst="rect">
            <a:avLst/>
          </a:prstGeom>
          <a:scene3d>
            <a:camera prst="orthographicFront"/>
            <a:lightRig rig="threePt" dir="t"/>
          </a:scene3d>
          <a:sp3d>
            <a:bevelT/>
          </a:sp3d>
        </p:spPr>
      </p:pic>
      <p:sp>
        <p:nvSpPr>
          <p:cNvPr id="7" name="TextBox 6">
            <a:extLst>
              <a:ext uri="{FF2B5EF4-FFF2-40B4-BE49-F238E27FC236}">
                <a16:creationId xmlns:a16="http://schemas.microsoft.com/office/drawing/2014/main" id="{5891C22E-0542-455E-9743-0AA7645C61E6}"/>
              </a:ext>
            </a:extLst>
          </p:cNvPr>
          <p:cNvSpPr txBox="1"/>
          <p:nvPr/>
        </p:nvSpPr>
        <p:spPr>
          <a:xfrm>
            <a:off x="397277" y="5578614"/>
            <a:ext cx="6330346" cy="707886"/>
          </a:xfrm>
          <a:prstGeom prst="rect">
            <a:avLst/>
          </a:prstGeom>
          <a:solidFill>
            <a:srgbClr val="FFFF99"/>
          </a:solidFill>
          <a:ln>
            <a:solidFill>
              <a:schemeClr val="tx1"/>
            </a:solidFill>
          </a:ln>
          <a:scene3d>
            <a:camera prst="orthographicFront"/>
            <a:lightRig rig="threePt" dir="t"/>
          </a:scene3d>
          <a:sp3d>
            <a:bevelT/>
          </a:sp3d>
        </p:spPr>
        <p:txBody>
          <a:bodyPr wrap="square" rtlCol="0">
            <a:spAutoFit/>
          </a:bodyPr>
          <a:lstStyle/>
          <a:p>
            <a:pPr marR="0" lvl="0" algn="ctr" defTabSz="914400" rtl="0" eaLnBrk="1" fontAlgn="auto" latinLnBrk="0" hangingPunct="1">
              <a:lnSpc>
                <a:spcPct val="100000"/>
              </a:lnSpc>
              <a:spcBef>
                <a:spcPts val="0"/>
              </a:spcBef>
              <a:spcAft>
                <a:spcPts val="0"/>
              </a:spcAft>
              <a:buClrTx/>
              <a:buSzTx/>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If you are interested in having summer interns or advising MS capstone projects, come talk to us!</a:t>
            </a:r>
          </a:p>
        </p:txBody>
      </p:sp>
      <p:pic>
        <p:nvPicPr>
          <p:cNvPr id="9" name="Picture 8">
            <a:extLst>
              <a:ext uri="{FF2B5EF4-FFF2-40B4-BE49-F238E27FC236}">
                <a16:creationId xmlns:a16="http://schemas.microsoft.com/office/drawing/2014/main" id="{98036352-6B0D-4742-AE24-08AAEF748D41}"/>
              </a:ext>
            </a:extLst>
          </p:cNvPr>
          <p:cNvPicPr>
            <a:picLocks noChangeAspect="1"/>
          </p:cNvPicPr>
          <p:nvPr/>
        </p:nvPicPr>
        <p:blipFill>
          <a:blip r:embed="rId4"/>
          <a:stretch>
            <a:fillRect/>
          </a:stretch>
        </p:blipFill>
        <p:spPr>
          <a:xfrm>
            <a:off x="7124900" y="1428750"/>
            <a:ext cx="4857750" cy="4857750"/>
          </a:xfrm>
          <a:prstGeom prst="rect">
            <a:avLst/>
          </a:prstGeom>
        </p:spPr>
      </p:pic>
      <p:sp>
        <p:nvSpPr>
          <p:cNvPr id="10" name="TextBox 9">
            <a:extLst>
              <a:ext uri="{FF2B5EF4-FFF2-40B4-BE49-F238E27FC236}">
                <a16:creationId xmlns:a16="http://schemas.microsoft.com/office/drawing/2014/main" id="{1A6EF53F-4022-884A-BAC6-6C55D8712F55}"/>
              </a:ext>
            </a:extLst>
          </p:cNvPr>
          <p:cNvSpPr txBox="1"/>
          <p:nvPr/>
        </p:nvSpPr>
        <p:spPr>
          <a:xfrm>
            <a:off x="1170249" y="2009964"/>
            <a:ext cx="4852086" cy="461665"/>
          </a:xfrm>
          <a:prstGeom prst="rect">
            <a:avLst/>
          </a:prstGeom>
          <a:solidFill>
            <a:srgbClr val="FFE2E6"/>
          </a:solid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2060"/>
                </a:solidFill>
                <a:effectLst/>
                <a:uLnTx/>
                <a:uFillTx/>
                <a:latin typeface="Calibri" panose="020F0502020204030204"/>
                <a:ea typeface="+mn-ea"/>
                <a:cs typeface="+mn-cs"/>
              </a:rPr>
              <a:t>Professional M.S. Program</a:t>
            </a:r>
          </a:p>
        </p:txBody>
      </p:sp>
    </p:spTree>
    <p:extLst>
      <p:ext uri="{BB962C8B-B14F-4D97-AF65-F5344CB8AC3E}">
        <p14:creationId xmlns:p14="http://schemas.microsoft.com/office/powerpoint/2010/main" val="24630538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B643B5-B644-194E-8115-FF942D040A6B}"/>
              </a:ext>
            </a:extLst>
          </p:cNvPr>
          <p:cNvPicPr>
            <a:picLocks noChangeAspect="1"/>
          </p:cNvPicPr>
          <p:nvPr/>
        </p:nvPicPr>
        <p:blipFill>
          <a:blip r:embed="rId2"/>
          <a:stretch>
            <a:fillRect/>
          </a:stretch>
        </p:blipFill>
        <p:spPr>
          <a:xfrm>
            <a:off x="0" y="8922"/>
            <a:ext cx="12212877" cy="2857500"/>
          </a:xfrm>
          <a:prstGeom prst="rect">
            <a:avLst/>
          </a:prstGeom>
        </p:spPr>
      </p:pic>
      <p:sp>
        <p:nvSpPr>
          <p:cNvPr id="4" name="TextBox 3">
            <a:extLst>
              <a:ext uri="{FF2B5EF4-FFF2-40B4-BE49-F238E27FC236}">
                <a16:creationId xmlns:a16="http://schemas.microsoft.com/office/drawing/2014/main" id="{15FC84CF-562D-4245-97FD-C5D888FBFE99}"/>
              </a:ext>
            </a:extLst>
          </p:cNvPr>
          <p:cNvSpPr txBox="1"/>
          <p:nvPr/>
        </p:nvSpPr>
        <p:spPr>
          <a:xfrm>
            <a:off x="1270907" y="2635589"/>
            <a:ext cx="9650186" cy="461665"/>
          </a:xfrm>
          <a:prstGeom prst="rect">
            <a:avLst/>
          </a:prstGeom>
          <a:solidFill>
            <a:srgbClr val="FFE2E6"/>
          </a:solid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2060"/>
                </a:solidFill>
                <a:effectLst/>
                <a:uLnTx/>
                <a:uFillTx/>
                <a:latin typeface="Calibri" panose="020F0502020204030204"/>
                <a:ea typeface="+mn-ea"/>
                <a:cs typeface="+mn-cs"/>
              </a:rPr>
              <a:t>Consulting and research engagements with data science team </a:t>
            </a:r>
          </a:p>
        </p:txBody>
      </p:sp>
      <p:pic>
        <p:nvPicPr>
          <p:cNvPr id="5" name="Picture 4" descr="A group of people posing for a photo&#10;&#10;Description automatically generated">
            <a:extLst>
              <a:ext uri="{FF2B5EF4-FFF2-40B4-BE49-F238E27FC236}">
                <a16:creationId xmlns:a16="http://schemas.microsoft.com/office/drawing/2014/main" id="{901DDC4B-DFFC-8048-9080-053A2A543D03}"/>
              </a:ext>
            </a:extLst>
          </p:cNvPr>
          <p:cNvPicPr>
            <a:picLocks noChangeAspect="1"/>
          </p:cNvPicPr>
          <p:nvPr/>
        </p:nvPicPr>
        <p:blipFill>
          <a:blip r:embed="rId3"/>
          <a:stretch>
            <a:fillRect/>
          </a:stretch>
        </p:blipFill>
        <p:spPr>
          <a:xfrm>
            <a:off x="6828745" y="3211557"/>
            <a:ext cx="3605211" cy="3515481"/>
          </a:xfrm>
          <a:prstGeom prst="rect">
            <a:avLst/>
          </a:prstGeom>
        </p:spPr>
      </p:pic>
    </p:spTree>
    <p:extLst>
      <p:ext uri="{BB962C8B-B14F-4D97-AF65-F5344CB8AC3E}">
        <p14:creationId xmlns:p14="http://schemas.microsoft.com/office/powerpoint/2010/main" val="12031535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94A608B-C86D-5A48-98BB-1DD7232962D3}"/>
              </a:ext>
            </a:extLst>
          </p:cNvPr>
          <p:cNvPicPr>
            <a:picLocks noChangeAspect="1"/>
          </p:cNvPicPr>
          <p:nvPr/>
        </p:nvPicPr>
        <p:blipFill>
          <a:blip r:embed="rId2"/>
          <a:stretch>
            <a:fillRect/>
          </a:stretch>
        </p:blipFill>
        <p:spPr>
          <a:xfrm>
            <a:off x="-1" y="0"/>
            <a:ext cx="12212877" cy="2857500"/>
          </a:xfrm>
          <a:prstGeom prst="rect">
            <a:avLst/>
          </a:prstGeom>
        </p:spPr>
      </p:pic>
      <p:sp>
        <p:nvSpPr>
          <p:cNvPr id="2" name="TextBox 1">
            <a:extLst>
              <a:ext uri="{FF2B5EF4-FFF2-40B4-BE49-F238E27FC236}">
                <a16:creationId xmlns:a16="http://schemas.microsoft.com/office/drawing/2014/main" id="{4AA546A6-CB18-4CC8-A00A-12E3E2511B03}"/>
              </a:ext>
            </a:extLst>
          </p:cNvPr>
          <p:cNvSpPr txBox="1"/>
          <p:nvPr/>
        </p:nvSpPr>
        <p:spPr>
          <a:xfrm>
            <a:off x="1094629" y="4406017"/>
            <a:ext cx="10002741" cy="707886"/>
          </a:xfrm>
          <a:prstGeom prst="rect">
            <a:avLst/>
          </a:prstGeom>
          <a:noFill/>
        </p:spPr>
        <p:txBody>
          <a:bodyPr wrap="square" rtlCol="0">
            <a:spAutoFit/>
          </a:bodyPr>
          <a:lstStyle/>
          <a:p>
            <a:pPr algn="ctr"/>
            <a:r>
              <a:rPr lang="en-US" sz="4000" dirty="0"/>
              <a:t>www.vanderbilt.edu/datascience/</a:t>
            </a:r>
          </a:p>
        </p:txBody>
      </p:sp>
    </p:spTree>
    <p:extLst>
      <p:ext uri="{BB962C8B-B14F-4D97-AF65-F5344CB8AC3E}">
        <p14:creationId xmlns:p14="http://schemas.microsoft.com/office/powerpoint/2010/main" val="22766877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A20CB-9B19-9C46-9916-832950A6280E}"/>
              </a:ext>
            </a:extLst>
          </p:cNvPr>
          <p:cNvSpPr>
            <a:spLocks noGrp="1"/>
          </p:cNvSpPr>
          <p:nvPr>
            <p:ph type="title" idx="4294967295"/>
          </p:nvPr>
        </p:nvSpPr>
        <p:spPr>
          <a:xfrm>
            <a:off x="795338" y="206029"/>
            <a:ext cx="10706100" cy="1353310"/>
          </a:xfrm>
        </p:spPr>
        <p:txBody>
          <a:bodyPr anchor="b">
            <a:normAutofit/>
          </a:bodyPr>
          <a:lstStyle/>
          <a:p>
            <a:pPr algn="l"/>
            <a:r>
              <a:rPr lang="en-US" sz="6000" spc="300" dirty="0">
                <a:solidFill>
                  <a:srgbClr val="424242"/>
                </a:solidFill>
                <a:latin typeface="Impact" panose="020B0806030902050204" pitchFamily="34" charset="0"/>
              </a:rPr>
              <a:t>Repository</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2"/>
          <a:stretch>
            <a:fillRect/>
          </a:stretch>
        </p:blipFill>
        <p:spPr>
          <a:xfrm>
            <a:off x="10774502" y="5603630"/>
            <a:ext cx="1440944" cy="1324708"/>
          </a:xfrm>
          <a:prstGeom prst="rect">
            <a:avLst/>
          </a:prstGeom>
        </p:spPr>
      </p:pic>
      <p:pic>
        <p:nvPicPr>
          <p:cNvPr id="7" name="Graphic 6">
            <a:extLst>
              <a:ext uri="{FF2B5EF4-FFF2-40B4-BE49-F238E27FC236}">
                <a16:creationId xmlns:a16="http://schemas.microsoft.com/office/drawing/2014/main" id="{0C9DCB26-BC7A-40C6-934A-4507F247602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54659" y="1497259"/>
            <a:ext cx="4168451" cy="4168451"/>
          </a:xfrm>
          <a:prstGeom prst="rect">
            <a:avLst/>
          </a:prstGeom>
        </p:spPr>
      </p:pic>
      <p:sp>
        <p:nvSpPr>
          <p:cNvPr id="8" name="Rectangle 7">
            <a:extLst>
              <a:ext uri="{FF2B5EF4-FFF2-40B4-BE49-F238E27FC236}">
                <a16:creationId xmlns:a16="http://schemas.microsoft.com/office/drawing/2014/main" id="{4E825995-2673-495C-82B8-AC88F62265AF}"/>
              </a:ext>
            </a:extLst>
          </p:cNvPr>
          <p:cNvSpPr/>
          <p:nvPr/>
        </p:nvSpPr>
        <p:spPr>
          <a:xfrm>
            <a:off x="679967" y="5689634"/>
            <a:ext cx="9717833" cy="461665"/>
          </a:xfrm>
          <a:prstGeom prst="rect">
            <a:avLst/>
          </a:prstGeom>
        </p:spPr>
        <p:txBody>
          <a:bodyPr wrap="square">
            <a:spAutoFit/>
          </a:bodyPr>
          <a:lstStyle/>
          <a:p>
            <a:r>
              <a:rPr lang="en-US" sz="2400" dirty="0">
                <a:hlinkClick r:id="rId5"/>
              </a:rPr>
              <a:t>https://github.com/vanderbilt-data-science/reproducible-ds</a:t>
            </a:r>
            <a:endParaRPr lang="en-US" sz="2400" dirty="0"/>
          </a:p>
        </p:txBody>
      </p:sp>
    </p:spTree>
    <p:extLst>
      <p:ext uri="{BB962C8B-B14F-4D97-AF65-F5344CB8AC3E}">
        <p14:creationId xmlns:p14="http://schemas.microsoft.com/office/powerpoint/2010/main" val="3107992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A20CB-9B19-9C46-9916-832950A6280E}"/>
              </a:ext>
            </a:extLst>
          </p:cNvPr>
          <p:cNvSpPr>
            <a:spLocks noGrp="1"/>
          </p:cNvSpPr>
          <p:nvPr>
            <p:ph type="title" idx="4294967295"/>
          </p:nvPr>
        </p:nvSpPr>
        <p:spPr>
          <a:xfrm>
            <a:off x="795338" y="206029"/>
            <a:ext cx="10706100" cy="1353310"/>
          </a:xfrm>
        </p:spPr>
        <p:txBody>
          <a:bodyPr anchor="b">
            <a:normAutofit/>
          </a:bodyPr>
          <a:lstStyle/>
          <a:p>
            <a:pPr algn="l"/>
            <a:r>
              <a:rPr lang="en-US" sz="6000" spc="300" dirty="0">
                <a:solidFill>
                  <a:srgbClr val="424242"/>
                </a:solidFill>
                <a:latin typeface="Impact" panose="020B0806030902050204" pitchFamily="34" charset="0"/>
              </a:rPr>
              <a:t>Literate Programming</a:t>
            </a:r>
          </a:p>
        </p:txBody>
      </p:sp>
      <p:sp>
        <p:nvSpPr>
          <p:cNvPr id="3" name="Content Placeholder 2">
            <a:extLst>
              <a:ext uri="{FF2B5EF4-FFF2-40B4-BE49-F238E27FC236}">
                <a16:creationId xmlns:a16="http://schemas.microsoft.com/office/drawing/2014/main" id="{2BB5F5C4-3B40-3942-B8A0-E838E8092DBB}"/>
              </a:ext>
            </a:extLst>
          </p:cNvPr>
          <p:cNvSpPr>
            <a:spLocks noGrp="1"/>
          </p:cNvSpPr>
          <p:nvPr>
            <p:ph idx="1"/>
          </p:nvPr>
        </p:nvSpPr>
        <p:spPr>
          <a:xfrm>
            <a:off x="3461657" y="2553234"/>
            <a:ext cx="7283071" cy="3890460"/>
          </a:xfrm>
        </p:spPr>
        <p:txBody>
          <a:bodyPr anchor="t">
            <a:normAutofit/>
          </a:bodyPr>
          <a:lstStyle/>
          <a:p>
            <a:pPr marL="0" indent="0">
              <a:buNone/>
            </a:pPr>
            <a:r>
              <a:rPr lang="en-US" sz="2800" dirty="0"/>
              <a:t>The idea is that you do not document programs (after the fact), but write documents that </a:t>
            </a:r>
            <a:r>
              <a:rPr lang="en-US" sz="2800" i="1" dirty="0"/>
              <a:t>contain</a:t>
            </a:r>
            <a:r>
              <a:rPr lang="en-US" sz="2800" dirty="0"/>
              <a:t> the programs.</a:t>
            </a:r>
          </a:p>
          <a:p>
            <a:pPr marL="0" indent="0">
              <a:buNone/>
            </a:pPr>
            <a:r>
              <a:rPr lang="en-US" sz="2800" dirty="0"/>
              <a:t>—John Max </a:t>
            </a:r>
            <a:r>
              <a:rPr lang="en-US" sz="2800" dirty="0" err="1"/>
              <a:t>Skaller</a:t>
            </a:r>
            <a:endParaRPr lang="en-US" sz="2800" dirty="0"/>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2"/>
          <a:stretch>
            <a:fillRect/>
          </a:stretch>
        </p:blipFill>
        <p:spPr>
          <a:xfrm>
            <a:off x="10774502" y="5603630"/>
            <a:ext cx="1440944" cy="1324708"/>
          </a:xfrm>
          <a:prstGeom prst="rect">
            <a:avLst/>
          </a:prstGeom>
        </p:spPr>
      </p:pic>
    </p:spTree>
    <p:extLst>
      <p:ext uri="{BB962C8B-B14F-4D97-AF65-F5344CB8AC3E}">
        <p14:creationId xmlns:p14="http://schemas.microsoft.com/office/powerpoint/2010/main" val="16237598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A20CB-9B19-9C46-9916-832950A6280E}"/>
              </a:ext>
            </a:extLst>
          </p:cNvPr>
          <p:cNvSpPr>
            <a:spLocks noGrp="1"/>
          </p:cNvSpPr>
          <p:nvPr>
            <p:ph type="title" idx="4294967295"/>
          </p:nvPr>
        </p:nvSpPr>
        <p:spPr>
          <a:xfrm>
            <a:off x="795338" y="206029"/>
            <a:ext cx="10706100" cy="1353310"/>
          </a:xfrm>
        </p:spPr>
        <p:txBody>
          <a:bodyPr anchor="b">
            <a:normAutofit/>
          </a:bodyPr>
          <a:lstStyle/>
          <a:p>
            <a:pPr algn="l"/>
            <a:r>
              <a:rPr lang="en-US" sz="6000" spc="300" dirty="0">
                <a:solidFill>
                  <a:srgbClr val="424242"/>
                </a:solidFill>
                <a:latin typeface="Impact" panose="020B0806030902050204" pitchFamily="34" charset="0"/>
              </a:rPr>
              <a:t>&amp; Best Practices</a:t>
            </a:r>
          </a:p>
        </p:txBody>
      </p:sp>
      <p:sp>
        <p:nvSpPr>
          <p:cNvPr id="3" name="Content Placeholder 2">
            <a:extLst>
              <a:ext uri="{FF2B5EF4-FFF2-40B4-BE49-F238E27FC236}">
                <a16:creationId xmlns:a16="http://schemas.microsoft.com/office/drawing/2014/main" id="{2BB5F5C4-3B40-3942-B8A0-E838E8092DBB}"/>
              </a:ext>
            </a:extLst>
          </p:cNvPr>
          <p:cNvSpPr>
            <a:spLocks noGrp="1"/>
          </p:cNvSpPr>
          <p:nvPr>
            <p:ph idx="1"/>
          </p:nvPr>
        </p:nvSpPr>
        <p:spPr>
          <a:xfrm>
            <a:off x="801149" y="2161348"/>
            <a:ext cx="9943579" cy="3890460"/>
          </a:xfrm>
        </p:spPr>
        <p:txBody>
          <a:bodyPr anchor="t">
            <a:normAutofit/>
          </a:bodyPr>
          <a:lstStyle/>
          <a:p>
            <a:r>
              <a:rPr lang="en-US" sz="2800" dirty="0"/>
              <a:t>Pipeline tests</a:t>
            </a:r>
          </a:p>
          <a:p>
            <a:pPr lvl="1"/>
            <a:r>
              <a:rPr lang="en-US" sz="2400" dirty="0"/>
              <a:t>R: </a:t>
            </a:r>
            <a:r>
              <a:rPr lang="en-US" sz="2400" dirty="0" err="1"/>
              <a:t>assertr</a:t>
            </a:r>
            <a:endParaRPr lang="en-US" sz="2400" dirty="0"/>
          </a:p>
          <a:p>
            <a:pPr lvl="1"/>
            <a:r>
              <a:rPr lang="en-US" sz="2400" dirty="0"/>
              <a:t>Python: great-expectations</a:t>
            </a:r>
            <a:endParaRPr lang="en-US" sz="2600" dirty="0"/>
          </a:p>
          <a:p>
            <a:r>
              <a:rPr lang="en-US" sz="2600" dirty="0"/>
              <a:t>Mature code out of notebooks</a:t>
            </a:r>
          </a:p>
          <a:p>
            <a:pPr lvl="1"/>
            <a:r>
              <a:rPr lang="en-US" sz="2400" dirty="0"/>
              <a:t>Python: </a:t>
            </a:r>
            <a:r>
              <a:rPr lang="en-US" sz="2400" dirty="0" err="1"/>
              <a:t>nbdev</a:t>
            </a:r>
            <a:endParaRPr lang="en-US" sz="2800" dirty="0"/>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2"/>
          <a:stretch>
            <a:fillRect/>
          </a:stretch>
        </p:blipFill>
        <p:spPr>
          <a:xfrm>
            <a:off x="10774502" y="5603630"/>
            <a:ext cx="1440944" cy="1324708"/>
          </a:xfrm>
          <a:prstGeom prst="rect">
            <a:avLst/>
          </a:prstGeom>
        </p:spPr>
      </p:pic>
    </p:spTree>
    <p:extLst>
      <p:ext uri="{BB962C8B-B14F-4D97-AF65-F5344CB8AC3E}">
        <p14:creationId xmlns:p14="http://schemas.microsoft.com/office/powerpoint/2010/main" val="2289528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A20CB-9B19-9C46-9916-832950A6280E}"/>
              </a:ext>
            </a:extLst>
          </p:cNvPr>
          <p:cNvSpPr>
            <a:spLocks noGrp="1"/>
          </p:cNvSpPr>
          <p:nvPr>
            <p:ph type="title" idx="4294967295"/>
          </p:nvPr>
        </p:nvSpPr>
        <p:spPr>
          <a:xfrm>
            <a:off x="795338" y="206029"/>
            <a:ext cx="10706100" cy="1353310"/>
          </a:xfrm>
        </p:spPr>
        <p:txBody>
          <a:bodyPr anchor="b">
            <a:normAutofit/>
          </a:bodyPr>
          <a:lstStyle/>
          <a:p>
            <a:pPr algn="l"/>
            <a:r>
              <a:rPr lang="en-US" sz="6000" spc="300" dirty="0">
                <a:solidFill>
                  <a:srgbClr val="424242"/>
                </a:solidFill>
                <a:latin typeface="Impact" panose="020B0806030902050204" pitchFamily="34" charset="0"/>
              </a:rPr>
              <a:t>Versioning Code</a:t>
            </a:r>
          </a:p>
        </p:txBody>
      </p:sp>
      <p:sp>
        <p:nvSpPr>
          <p:cNvPr id="3" name="Content Placeholder 2">
            <a:extLst>
              <a:ext uri="{FF2B5EF4-FFF2-40B4-BE49-F238E27FC236}">
                <a16:creationId xmlns:a16="http://schemas.microsoft.com/office/drawing/2014/main" id="{2BB5F5C4-3B40-3942-B8A0-E838E8092DBB}"/>
              </a:ext>
            </a:extLst>
          </p:cNvPr>
          <p:cNvSpPr>
            <a:spLocks noGrp="1"/>
          </p:cNvSpPr>
          <p:nvPr>
            <p:ph idx="1"/>
          </p:nvPr>
        </p:nvSpPr>
        <p:spPr>
          <a:xfrm>
            <a:off x="801149" y="2161348"/>
            <a:ext cx="9943579" cy="3890460"/>
          </a:xfrm>
        </p:spPr>
        <p:txBody>
          <a:bodyPr anchor="t">
            <a:normAutofit/>
          </a:bodyPr>
          <a:lstStyle/>
          <a:p>
            <a:r>
              <a:rPr lang="en-US" sz="2800" dirty="0"/>
              <a:t>Use issues for project tracking</a:t>
            </a:r>
          </a:p>
          <a:p>
            <a:r>
              <a:rPr lang="en-US" sz="2800" dirty="0"/>
              <a:t>Use GitHub Project to gamify opening and closing issues</a:t>
            </a:r>
          </a:p>
          <a:p>
            <a:r>
              <a:rPr lang="en-US" sz="2800" dirty="0"/>
              <a:t>Close issues with commits where possible</a:t>
            </a:r>
          </a:p>
          <a:p>
            <a:r>
              <a:rPr lang="en-US" sz="2800" dirty="0"/>
              <a:t>Preface commits mentally with, </a:t>
            </a:r>
            <a:br>
              <a:rPr lang="en-US" sz="2800" dirty="0"/>
            </a:br>
            <a:r>
              <a:rPr lang="en-US" sz="2800" dirty="0"/>
              <a:t>“With this commit I…”</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2"/>
          <a:stretch>
            <a:fillRect/>
          </a:stretch>
        </p:blipFill>
        <p:spPr>
          <a:xfrm>
            <a:off x="10774502" y="5603630"/>
            <a:ext cx="1440944" cy="1324708"/>
          </a:xfrm>
          <a:prstGeom prst="rect">
            <a:avLst/>
          </a:prstGeom>
        </p:spPr>
      </p:pic>
    </p:spTree>
    <p:extLst>
      <p:ext uri="{BB962C8B-B14F-4D97-AF65-F5344CB8AC3E}">
        <p14:creationId xmlns:p14="http://schemas.microsoft.com/office/powerpoint/2010/main" val="2019104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A20CB-9B19-9C46-9916-832950A6280E}"/>
              </a:ext>
            </a:extLst>
          </p:cNvPr>
          <p:cNvSpPr>
            <a:spLocks noGrp="1"/>
          </p:cNvSpPr>
          <p:nvPr>
            <p:ph type="title" idx="4294967295"/>
          </p:nvPr>
        </p:nvSpPr>
        <p:spPr>
          <a:xfrm>
            <a:off x="795338" y="206029"/>
            <a:ext cx="10706100" cy="1353310"/>
          </a:xfrm>
        </p:spPr>
        <p:txBody>
          <a:bodyPr anchor="b">
            <a:normAutofit/>
          </a:bodyPr>
          <a:lstStyle/>
          <a:p>
            <a:pPr algn="l"/>
            <a:r>
              <a:rPr lang="en-US" sz="6000" spc="300" dirty="0">
                <a:solidFill>
                  <a:srgbClr val="424242"/>
                </a:solidFill>
                <a:latin typeface="Impact" panose="020B0806030902050204" pitchFamily="34" charset="0"/>
              </a:rPr>
              <a:t>Versioning Data</a:t>
            </a:r>
          </a:p>
        </p:txBody>
      </p:sp>
      <p:sp>
        <p:nvSpPr>
          <p:cNvPr id="3" name="Content Placeholder 2">
            <a:extLst>
              <a:ext uri="{FF2B5EF4-FFF2-40B4-BE49-F238E27FC236}">
                <a16:creationId xmlns:a16="http://schemas.microsoft.com/office/drawing/2014/main" id="{2BB5F5C4-3B40-3942-B8A0-E838E8092DBB}"/>
              </a:ext>
            </a:extLst>
          </p:cNvPr>
          <p:cNvSpPr>
            <a:spLocks noGrp="1"/>
          </p:cNvSpPr>
          <p:nvPr>
            <p:ph idx="1"/>
          </p:nvPr>
        </p:nvSpPr>
        <p:spPr>
          <a:xfrm>
            <a:off x="801149" y="2161348"/>
            <a:ext cx="9943579" cy="3890460"/>
          </a:xfrm>
        </p:spPr>
        <p:txBody>
          <a:bodyPr anchor="t">
            <a:normAutofit/>
          </a:bodyPr>
          <a:lstStyle/>
          <a:p>
            <a:r>
              <a:rPr lang="en-US" sz="2800" dirty="0"/>
              <a:t>Necessary for reproducibility and auditability</a:t>
            </a:r>
          </a:p>
          <a:p>
            <a:r>
              <a:rPr lang="en-US" sz="2800" dirty="0"/>
              <a:t>Critical/more challenging for Deep Learning</a:t>
            </a:r>
          </a:p>
          <a:p>
            <a:pPr marL="0" indent="0">
              <a:buNone/>
            </a:pPr>
            <a:r>
              <a:rPr lang="en-US" sz="2800" dirty="0"/>
              <a:t>	Your data IS your source code!</a:t>
            </a:r>
          </a:p>
          <a:p>
            <a:r>
              <a:rPr lang="en-US" sz="2800" dirty="0"/>
              <a:t>Many solutions</a:t>
            </a:r>
          </a:p>
          <a:p>
            <a:pPr lvl="1"/>
            <a:r>
              <a:rPr lang="en-US" sz="2600" dirty="0"/>
              <a:t>DVC – extension to git (also versions models)</a:t>
            </a:r>
          </a:p>
          <a:p>
            <a:r>
              <a:rPr lang="en-US" sz="2800" dirty="0"/>
              <a:t>Entire area under development</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2"/>
          <a:stretch>
            <a:fillRect/>
          </a:stretch>
        </p:blipFill>
        <p:spPr>
          <a:xfrm>
            <a:off x="10774502" y="5603630"/>
            <a:ext cx="1440944" cy="1324708"/>
          </a:xfrm>
          <a:prstGeom prst="rect">
            <a:avLst/>
          </a:prstGeom>
        </p:spPr>
      </p:pic>
    </p:spTree>
    <p:extLst>
      <p:ext uri="{BB962C8B-B14F-4D97-AF65-F5344CB8AC3E}">
        <p14:creationId xmlns:p14="http://schemas.microsoft.com/office/powerpoint/2010/main" val="1459217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grpSp>
        <p:nvGrpSpPr>
          <p:cNvPr id="6"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Rockwell" panose="02060603020205020403"/>
                <a:ea typeface="+mn-ea"/>
                <a:cs typeface="+mn-cs"/>
              </a:endParaRPr>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BF8A20CB-9B19-9C46-9916-832950A6280E}"/>
              </a:ext>
            </a:extLst>
          </p:cNvPr>
          <p:cNvSpPr>
            <a:spLocks noGrp="1"/>
          </p:cNvSpPr>
          <p:nvPr>
            <p:ph type="title"/>
          </p:nvPr>
        </p:nvSpPr>
        <p:spPr>
          <a:xfrm>
            <a:off x="670789" y="4011524"/>
            <a:ext cx="9416013" cy="1353310"/>
          </a:xfrm>
        </p:spPr>
        <p:txBody>
          <a:bodyPr anchor="b">
            <a:normAutofit/>
          </a:bodyPr>
          <a:lstStyle/>
          <a:p>
            <a:pPr algn="l"/>
            <a:r>
              <a:rPr lang="en-US" sz="6000" spc="300" dirty="0">
                <a:solidFill>
                  <a:srgbClr val="424242"/>
                </a:solidFill>
                <a:latin typeface="Impact" panose="020B0806030902050204" pitchFamily="34" charset="0"/>
              </a:rPr>
              <a:t>Versioning Models</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3"/>
          <a:stretch>
            <a:fillRect/>
          </a:stretch>
        </p:blipFill>
        <p:spPr>
          <a:xfrm>
            <a:off x="10774502" y="5603630"/>
            <a:ext cx="1440944" cy="1324708"/>
          </a:xfrm>
          <a:prstGeom prst="rect">
            <a:avLst/>
          </a:prstGeom>
        </p:spPr>
      </p:pic>
      <p:sp>
        <p:nvSpPr>
          <p:cNvPr id="8" name="Content Placeholder 7">
            <a:extLst>
              <a:ext uri="{FF2B5EF4-FFF2-40B4-BE49-F238E27FC236}">
                <a16:creationId xmlns:a16="http://schemas.microsoft.com/office/drawing/2014/main" id="{08055EB8-D465-41AA-B4AA-BF5C137170F1}"/>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2277809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grpSp>
        <p:nvGrpSpPr>
          <p:cNvPr id="6"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Rockwell" panose="02060603020205020403"/>
                <a:ea typeface="+mn-ea"/>
                <a:cs typeface="+mn-cs"/>
              </a:endParaRPr>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BF8A20CB-9B19-9C46-9916-832950A6280E}"/>
              </a:ext>
            </a:extLst>
          </p:cNvPr>
          <p:cNvSpPr>
            <a:spLocks noGrp="1"/>
          </p:cNvSpPr>
          <p:nvPr>
            <p:ph type="title"/>
          </p:nvPr>
        </p:nvSpPr>
        <p:spPr>
          <a:xfrm>
            <a:off x="0" y="11024"/>
            <a:ext cx="12087225" cy="1353310"/>
          </a:xfrm>
        </p:spPr>
        <p:txBody>
          <a:bodyPr anchor="b">
            <a:normAutofit/>
          </a:bodyPr>
          <a:lstStyle/>
          <a:p>
            <a:pPr algn="l"/>
            <a:r>
              <a:rPr lang="en-US" spc="300" dirty="0">
                <a:solidFill>
                  <a:srgbClr val="424242"/>
                </a:solidFill>
                <a:latin typeface="Impact" panose="020B0806030902050204" pitchFamily="34" charset="0"/>
              </a:rPr>
              <a:t>Data modeling is an iterative process</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3"/>
          <a:stretch>
            <a:fillRect/>
          </a:stretch>
        </p:blipFill>
        <p:spPr>
          <a:xfrm>
            <a:off x="10774502" y="5603630"/>
            <a:ext cx="1440944" cy="1324708"/>
          </a:xfrm>
          <a:prstGeom prst="rect">
            <a:avLst/>
          </a:prstGeom>
        </p:spPr>
      </p:pic>
      <p:pic>
        <p:nvPicPr>
          <p:cNvPr id="4" name="Content Placeholder 3" descr="A screenshot of a cell phone&#10;&#10;Description automatically generated">
            <a:extLst>
              <a:ext uri="{FF2B5EF4-FFF2-40B4-BE49-F238E27FC236}">
                <a16:creationId xmlns:a16="http://schemas.microsoft.com/office/drawing/2014/main" id="{8313E8EA-F805-4AC8-8201-C7CC246893A5}"/>
              </a:ext>
            </a:extLst>
          </p:cNvPr>
          <p:cNvPicPr>
            <a:picLocks noGrp="1" noChangeAspect="1"/>
          </p:cNvPicPr>
          <p:nvPr>
            <p:ph idx="1"/>
          </p:nvPr>
        </p:nvPicPr>
        <p:blipFill>
          <a:blip r:embed="rId4"/>
          <a:stretch>
            <a:fillRect/>
          </a:stretch>
        </p:blipFill>
        <p:spPr>
          <a:xfrm>
            <a:off x="2253000" y="1981903"/>
            <a:ext cx="7360574" cy="3899170"/>
          </a:xfrm>
        </p:spPr>
      </p:pic>
    </p:spTree>
    <p:extLst>
      <p:ext uri="{BB962C8B-B14F-4D97-AF65-F5344CB8AC3E}">
        <p14:creationId xmlns:p14="http://schemas.microsoft.com/office/powerpoint/2010/main" val="237360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Rockwell" panose="02060603020205020403"/>
              <a:ea typeface="+mn-ea"/>
              <a:cs typeface="+mn-cs"/>
            </a:endParaRPr>
          </a:p>
        </p:txBody>
      </p:sp>
      <p:grpSp>
        <p:nvGrpSpPr>
          <p:cNvPr id="6"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Rockwell" panose="02060603020205020403"/>
                <a:ea typeface="+mn-ea"/>
                <a:cs typeface="+mn-cs"/>
              </a:endParaRPr>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BF8A20CB-9B19-9C46-9916-832950A6280E}"/>
              </a:ext>
            </a:extLst>
          </p:cNvPr>
          <p:cNvSpPr>
            <a:spLocks noGrp="1"/>
          </p:cNvSpPr>
          <p:nvPr>
            <p:ph type="title"/>
          </p:nvPr>
        </p:nvSpPr>
        <p:spPr>
          <a:xfrm>
            <a:off x="0" y="11024"/>
            <a:ext cx="12087225" cy="1353310"/>
          </a:xfrm>
        </p:spPr>
        <p:txBody>
          <a:bodyPr anchor="b">
            <a:normAutofit/>
          </a:bodyPr>
          <a:lstStyle/>
          <a:p>
            <a:pPr algn="l"/>
            <a:r>
              <a:rPr lang="en-US" spc="300" dirty="0">
                <a:solidFill>
                  <a:srgbClr val="424242"/>
                </a:solidFill>
                <a:latin typeface="Impact" panose="020B0806030902050204" pitchFamily="34" charset="0"/>
              </a:rPr>
              <a:t>Data modeling is an iterative process</a:t>
            </a:r>
          </a:p>
        </p:txBody>
      </p:sp>
      <p:pic>
        <p:nvPicPr>
          <p:cNvPr id="35" name="Picture 34">
            <a:extLst>
              <a:ext uri="{FF2B5EF4-FFF2-40B4-BE49-F238E27FC236}">
                <a16:creationId xmlns:a16="http://schemas.microsoft.com/office/drawing/2014/main" id="{0BF6392E-58B6-D245-998B-522839D7DD98}"/>
              </a:ext>
            </a:extLst>
          </p:cNvPr>
          <p:cNvPicPr>
            <a:picLocks noChangeAspect="1"/>
          </p:cNvPicPr>
          <p:nvPr/>
        </p:nvPicPr>
        <p:blipFill>
          <a:blip r:embed="rId3"/>
          <a:stretch>
            <a:fillRect/>
          </a:stretch>
        </p:blipFill>
        <p:spPr>
          <a:xfrm>
            <a:off x="10774502" y="5603630"/>
            <a:ext cx="1440944" cy="1324708"/>
          </a:xfrm>
          <a:prstGeom prst="rect">
            <a:avLst/>
          </a:prstGeom>
        </p:spPr>
      </p:pic>
      <p:grpSp>
        <p:nvGrpSpPr>
          <p:cNvPr id="10" name="Group 9">
            <a:extLst>
              <a:ext uri="{FF2B5EF4-FFF2-40B4-BE49-F238E27FC236}">
                <a16:creationId xmlns:a16="http://schemas.microsoft.com/office/drawing/2014/main" id="{4517A1F5-01E2-4653-B0F9-394A440C7C59}"/>
              </a:ext>
            </a:extLst>
          </p:cNvPr>
          <p:cNvGrpSpPr/>
          <p:nvPr/>
        </p:nvGrpSpPr>
        <p:grpSpPr>
          <a:xfrm>
            <a:off x="1012678" y="1247265"/>
            <a:ext cx="1619247" cy="1746611"/>
            <a:chOff x="788195" y="1452201"/>
            <a:chExt cx="1619247" cy="1746611"/>
          </a:xfrm>
        </p:grpSpPr>
        <p:sp>
          <p:nvSpPr>
            <p:cNvPr id="3" name="Rectangle 2">
              <a:extLst>
                <a:ext uri="{FF2B5EF4-FFF2-40B4-BE49-F238E27FC236}">
                  <a16:creationId xmlns:a16="http://schemas.microsoft.com/office/drawing/2014/main" id="{21ED6B47-EEDB-4F9F-9008-59B326209DEB}"/>
                </a:ext>
              </a:extLst>
            </p:cNvPr>
            <p:cNvSpPr/>
            <p:nvPr/>
          </p:nvSpPr>
          <p:spPr>
            <a:xfrm>
              <a:off x="795338" y="1452201"/>
              <a:ext cx="1608137"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Model A</a:t>
              </a:r>
              <a:endParaRPr lang="en-US" sz="1600" b="1" dirty="0"/>
            </a:p>
          </p:txBody>
        </p:sp>
        <p:sp>
          <p:nvSpPr>
            <p:cNvPr id="4" name="Rectangle 3">
              <a:extLst>
                <a:ext uri="{FF2B5EF4-FFF2-40B4-BE49-F238E27FC236}">
                  <a16:creationId xmlns:a16="http://schemas.microsoft.com/office/drawing/2014/main" id="{788AFB68-1BC0-4379-AFCF-85E153E10210}"/>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Hyperparameters</a:t>
              </a:r>
            </a:p>
          </p:txBody>
        </p:sp>
        <p:sp>
          <p:nvSpPr>
            <p:cNvPr id="34" name="Rectangle 33">
              <a:extLst>
                <a:ext uri="{FF2B5EF4-FFF2-40B4-BE49-F238E27FC236}">
                  <a16:creationId xmlns:a16="http://schemas.microsoft.com/office/drawing/2014/main" id="{BCE14276-1845-4BD2-859B-296FA47FD1F7}"/>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Performance Metrics</a:t>
              </a:r>
            </a:p>
          </p:txBody>
        </p:sp>
      </p:grpSp>
      <p:grpSp>
        <p:nvGrpSpPr>
          <p:cNvPr id="36" name="Group 35">
            <a:extLst>
              <a:ext uri="{FF2B5EF4-FFF2-40B4-BE49-F238E27FC236}">
                <a16:creationId xmlns:a16="http://schemas.microsoft.com/office/drawing/2014/main" id="{623129A7-60B6-4982-BB97-97880E4F6F5E}"/>
              </a:ext>
            </a:extLst>
          </p:cNvPr>
          <p:cNvGrpSpPr/>
          <p:nvPr/>
        </p:nvGrpSpPr>
        <p:grpSpPr>
          <a:xfrm>
            <a:off x="2895603" y="1495424"/>
            <a:ext cx="1463674" cy="919164"/>
            <a:chOff x="788195" y="1886904"/>
            <a:chExt cx="1619247" cy="1311908"/>
          </a:xfrm>
        </p:grpSpPr>
        <p:sp>
          <p:nvSpPr>
            <p:cNvPr id="37" name="Rectangle 36">
              <a:extLst>
                <a:ext uri="{FF2B5EF4-FFF2-40B4-BE49-F238E27FC236}">
                  <a16:creationId xmlns:a16="http://schemas.microsoft.com/office/drawing/2014/main" id="{962D5618-3F7B-4FB7-AA70-7724C5487041}"/>
                </a:ext>
              </a:extLst>
            </p:cNvPr>
            <p:cNvSpPr/>
            <p:nvPr/>
          </p:nvSpPr>
          <p:spPr>
            <a:xfrm>
              <a:off x="795338" y="1886904"/>
              <a:ext cx="1608137" cy="694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A</a:t>
              </a:r>
              <a:endParaRPr lang="en-US" sz="1100" b="1" dirty="0"/>
            </a:p>
          </p:txBody>
        </p:sp>
        <p:sp>
          <p:nvSpPr>
            <p:cNvPr id="38" name="Rectangle 37">
              <a:extLst>
                <a:ext uri="{FF2B5EF4-FFF2-40B4-BE49-F238E27FC236}">
                  <a16:creationId xmlns:a16="http://schemas.microsoft.com/office/drawing/2014/main" id="{CFBA040C-8EE4-4B3E-BD8A-B1644BE799BF}"/>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39" name="Rectangle 38">
              <a:extLst>
                <a:ext uri="{FF2B5EF4-FFF2-40B4-BE49-F238E27FC236}">
                  <a16:creationId xmlns:a16="http://schemas.microsoft.com/office/drawing/2014/main" id="{CE43473B-1442-4024-8F60-35CEC9F0F44B}"/>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42" name="Group 41">
            <a:extLst>
              <a:ext uri="{FF2B5EF4-FFF2-40B4-BE49-F238E27FC236}">
                <a16:creationId xmlns:a16="http://schemas.microsoft.com/office/drawing/2014/main" id="{A7F13D82-EF0B-46E7-BF51-AC1366EA5B16}"/>
              </a:ext>
            </a:extLst>
          </p:cNvPr>
          <p:cNvGrpSpPr/>
          <p:nvPr/>
        </p:nvGrpSpPr>
        <p:grpSpPr>
          <a:xfrm>
            <a:off x="2818596" y="2509836"/>
            <a:ext cx="1463674" cy="919164"/>
            <a:chOff x="788195" y="1886904"/>
            <a:chExt cx="1619247" cy="1311908"/>
          </a:xfrm>
        </p:grpSpPr>
        <p:sp>
          <p:nvSpPr>
            <p:cNvPr id="43" name="Rectangle 42">
              <a:extLst>
                <a:ext uri="{FF2B5EF4-FFF2-40B4-BE49-F238E27FC236}">
                  <a16:creationId xmlns:a16="http://schemas.microsoft.com/office/drawing/2014/main" id="{AFA02145-277C-44ED-94CB-7E49FC204A0D}"/>
                </a:ext>
              </a:extLst>
            </p:cNvPr>
            <p:cNvSpPr/>
            <p:nvPr/>
          </p:nvSpPr>
          <p:spPr>
            <a:xfrm>
              <a:off x="795338" y="1886904"/>
              <a:ext cx="1608137" cy="694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A</a:t>
              </a:r>
              <a:endParaRPr lang="en-US" sz="1100" b="1" dirty="0"/>
            </a:p>
          </p:txBody>
        </p:sp>
        <p:sp>
          <p:nvSpPr>
            <p:cNvPr id="44" name="Rectangle 43">
              <a:extLst>
                <a:ext uri="{FF2B5EF4-FFF2-40B4-BE49-F238E27FC236}">
                  <a16:creationId xmlns:a16="http://schemas.microsoft.com/office/drawing/2014/main" id="{FEC117C9-F09E-4633-99CA-19B9DD9E12EA}"/>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45" name="Rectangle 44">
              <a:extLst>
                <a:ext uri="{FF2B5EF4-FFF2-40B4-BE49-F238E27FC236}">
                  <a16:creationId xmlns:a16="http://schemas.microsoft.com/office/drawing/2014/main" id="{239FB8DD-4B96-4FC4-801C-295482739E32}"/>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46" name="Group 45">
            <a:extLst>
              <a:ext uri="{FF2B5EF4-FFF2-40B4-BE49-F238E27FC236}">
                <a16:creationId xmlns:a16="http://schemas.microsoft.com/office/drawing/2014/main" id="{12DC1D75-3C94-43D4-998C-0862103FC0D0}"/>
              </a:ext>
            </a:extLst>
          </p:cNvPr>
          <p:cNvGrpSpPr/>
          <p:nvPr/>
        </p:nvGrpSpPr>
        <p:grpSpPr>
          <a:xfrm>
            <a:off x="4491424" y="1219386"/>
            <a:ext cx="1463674" cy="919164"/>
            <a:chOff x="788195" y="1886904"/>
            <a:chExt cx="1619247" cy="1311908"/>
          </a:xfrm>
        </p:grpSpPr>
        <p:sp>
          <p:nvSpPr>
            <p:cNvPr id="47" name="Rectangle 46">
              <a:extLst>
                <a:ext uri="{FF2B5EF4-FFF2-40B4-BE49-F238E27FC236}">
                  <a16:creationId xmlns:a16="http://schemas.microsoft.com/office/drawing/2014/main" id="{9EEE6835-B379-4FE1-807B-2618AB26F0BF}"/>
                </a:ext>
              </a:extLst>
            </p:cNvPr>
            <p:cNvSpPr/>
            <p:nvPr/>
          </p:nvSpPr>
          <p:spPr>
            <a:xfrm>
              <a:off x="795338" y="1886904"/>
              <a:ext cx="1608137" cy="694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A</a:t>
              </a:r>
              <a:endParaRPr lang="en-US" sz="1100" b="1" dirty="0"/>
            </a:p>
          </p:txBody>
        </p:sp>
        <p:sp>
          <p:nvSpPr>
            <p:cNvPr id="48" name="Rectangle 47">
              <a:extLst>
                <a:ext uri="{FF2B5EF4-FFF2-40B4-BE49-F238E27FC236}">
                  <a16:creationId xmlns:a16="http://schemas.microsoft.com/office/drawing/2014/main" id="{DAA57724-52A1-4752-955E-6F4667C30A1A}"/>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49" name="Rectangle 48">
              <a:extLst>
                <a:ext uri="{FF2B5EF4-FFF2-40B4-BE49-F238E27FC236}">
                  <a16:creationId xmlns:a16="http://schemas.microsoft.com/office/drawing/2014/main" id="{491A2692-0E95-4809-8238-F66D0D5F8239}"/>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50" name="Group 49">
            <a:extLst>
              <a:ext uri="{FF2B5EF4-FFF2-40B4-BE49-F238E27FC236}">
                <a16:creationId xmlns:a16="http://schemas.microsoft.com/office/drawing/2014/main" id="{80476446-5505-4BDA-8278-8839A308327F}"/>
              </a:ext>
            </a:extLst>
          </p:cNvPr>
          <p:cNvGrpSpPr/>
          <p:nvPr/>
        </p:nvGrpSpPr>
        <p:grpSpPr>
          <a:xfrm>
            <a:off x="4522789" y="2327641"/>
            <a:ext cx="1463674" cy="919164"/>
            <a:chOff x="788195" y="1886904"/>
            <a:chExt cx="1619247" cy="1311908"/>
          </a:xfrm>
        </p:grpSpPr>
        <p:sp>
          <p:nvSpPr>
            <p:cNvPr id="51" name="Rectangle 50">
              <a:extLst>
                <a:ext uri="{FF2B5EF4-FFF2-40B4-BE49-F238E27FC236}">
                  <a16:creationId xmlns:a16="http://schemas.microsoft.com/office/drawing/2014/main" id="{7EA88869-927A-4272-BA98-A391B70B9AB1}"/>
                </a:ext>
              </a:extLst>
            </p:cNvPr>
            <p:cNvSpPr/>
            <p:nvPr/>
          </p:nvSpPr>
          <p:spPr>
            <a:xfrm>
              <a:off x="795338" y="1886904"/>
              <a:ext cx="1608137" cy="694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A</a:t>
              </a:r>
              <a:endParaRPr lang="en-US" sz="1100" b="1" dirty="0"/>
            </a:p>
          </p:txBody>
        </p:sp>
        <p:sp>
          <p:nvSpPr>
            <p:cNvPr id="52" name="Rectangle 51">
              <a:extLst>
                <a:ext uri="{FF2B5EF4-FFF2-40B4-BE49-F238E27FC236}">
                  <a16:creationId xmlns:a16="http://schemas.microsoft.com/office/drawing/2014/main" id="{B78EB3C3-B40C-4F3B-A3B9-6145605B9F24}"/>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53" name="Rectangle 52">
              <a:extLst>
                <a:ext uri="{FF2B5EF4-FFF2-40B4-BE49-F238E27FC236}">
                  <a16:creationId xmlns:a16="http://schemas.microsoft.com/office/drawing/2014/main" id="{21A7496B-D25C-4F0A-842A-61302127089D}"/>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54" name="Group 53">
            <a:extLst>
              <a:ext uri="{FF2B5EF4-FFF2-40B4-BE49-F238E27FC236}">
                <a16:creationId xmlns:a16="http://schemas.microsoft.com/office/drawing/2014/main" id="{391A14C7-3022-49D2-9E72-DF1D448A27C6}"/>
              </a:ext>
            </a:extLst>
          </p:cNvPr>
          <p:cNvGrpSpPr/>
          <p:nvPr/>
        </p:nvGrpSpPr>
        <p:grpSpPr>
          <a:xfrm>
            <a:off x="4550568" y="3460126"/>
            <a:ext cx="1463674" cy="919164"/>
            <a:chOff x="788195" y="1886904"/>
            <a:chExt cx="1619247" cy="1311908"/>
          </a:xfrm>
        </p:grpSpPr>
        <p:sp>
          <p:nvSpPr>
            <p:cNvPr id="55" name="Rectangle 54">
              <a:extLst>
                <a:ext uri="{FF2B5EF4-FFF2-40B4-BE49-F238E27FC236}">
                  <a16:creationId xmlns:a16="http://schemas.microsoft.com/office/drawing/2014/main" id="{2B38BF39-AEFD-402A-8600-2D3529C24CAB}"/>
                </a:ext>
              </a:extLst>
            </p:cNvPr>
            <p:cNvSpPr/>
            <p:nvPr/>
          </p:nvSpPr>
          <p:spPr>
            <a:xfrm>
              <a:off x="795338" y="1886904"/>
              <a:ext cx="1608137" cy="694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A</a:t>
              </a:r>
              <a:endParaRPr lang="en-US" sz="1100" b="1" dirty="0"/>
            </a:p>
          </p:txBody>
        </p:sp>
        <p:sp>
          <p:nvSpPr>
            <p:cNvPr id="56" name="Rectangle 55">
              <a:extLst>
                <a:ext uri="{FF2B5EF4-FFF2-40B4-BE49-F238E27FC236}">
                  <a16:creationId xmlns:a16="http://schemas.microsoft.com/office/drawing/2014/main" id="{942CA094-6B4F-4562-9A09-B2429BE51C66}"/>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57" name="Rectangle 56">
              <a:extLst>
                <a:ext uri="{FF2B5EF4-FFF2-40B4-BE49-F238E27FC236}">
                  <a16:creationId xmlns:a16="http://schemas.microsoft.com/office/drawing/2014/main" id="{B97217B7-3BE6-4039-863F-64E1852D20E7}"/>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58" name="Group 57">
            <a:extLst>
              <a:ext uri="{FF2B5EF4-FFF2-40B4-BE49-F238E27FC236}">
                <a16:creationId xmlns:a16="http://schemas.microsoft.com/office/drawing/2014/main" id="{10CC35D0-E4CF-4430-B2E2-D511A89717A6}"/>
              </a:ext>
            </a:extLst>
          </p:cNvPr>
          <p:cNvGrpSpPr/>
          <p:nvPr/>
        </p:nvGrpSpPr>
        <p:grpSpPr>
          <a:xfrm>
            <a:off x="6234195" y="1491387"/>
            <a:ext cx="1463674" cy="919164"/>
            <a:chOff x="788195" y="1886904"/>
            <a:chExt cx="1619247" cy="1311908"/>
          </a:xfrm>
        </p:grpSpPr>
        <p:sp>
          <p:nvSpPr>
            <p:cNvPr id="59" name="Rectangle 58">
              <a:extLst>
                <a:ext uri="{FF2B5EF4-FFF2-40B4-BE49-F238E27FC236}">
                  <a16:creationId xmlns:a16="http://schemas.microsoft.com/office/drawing/2014/main" id="{BE2438E7-114A-41A9-BFD5-2A5F38547B42}"/>
                </a:ext>
              </a:extLst>
            </p:cNvPr>
            <p:cNvSpPr/>
            <p:nvPr/>
          </p:nvSpPr>
          <p:spPr>
            <a:xfrm>
              <a:off x="795338" y="1886904"/>
              <a:ext cx="1608137" cy="694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A</a:t>
              </a:r>
              <a:endParaRPr lang="en-US" sz="1100" b="1" dirty="0"/>
            </a:p>
          </p:txBody>
        </p:sp>
        <p:sp>
          <p:nvSpPr>
            <p:cNvPr id="60" name="Rectangle 59">
              <a:extLst>
                <a:ext uri="{FF2B5EF4-FFF2-40B4-BE49-F238E27FC236}">
                  <a16:creationId xmlns:a16="http://schemas.microsoft.com/office/drawing/2014/main" id="{DD9BC423-590A-438C-AB6A-AF4FB024E3AB}"/>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61" name="Rectangle 60">
              <a:extLst>
                <a:ext uri="{FF2B5EF4-FFF2-40B4-BE49-F238E27FC236}">
                  <a16:creationId xmlns:a16="http://schemas.microsoft.com/office/drawing/2014/main" id="{E1D50E85-81CC-4F56-B4F8-5E8BC1F9C2E5}"/>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62" name="Group 61">
            <a:extLst>
              <a:ext uri="{FF2B5EF4-FFF2-40B4-BE49-F238E27FC236}">
                <a16:creationId xmlns:a16="http://schemas.microsoft.com/office/drawing/2014/main" id="{22227F44-B392-4AB0-B354-C0376A09B63F}"/>
              </a:ext>
            </a:extLst>
          </p:cNvPr>
          <p:cNvGrpSpPr/>
          <p:nvPr/>
        </p:nvGrpSpPr>
        <p:grpSpPr>
          <a:xfrm>
            <a:off x="6119192" y="2541438"/>
            <a:ext cx="1463674" cy="919164"/>
            <a:chOff x="788195" y="1886904"/>
            <a:chExt cx="1619247" cy="1311908"/>
          </a:xfrm>
        </p:grpSpPr>
        <p:sp>
          <p:nvSpPr>
            <p:cNvPr id="63" name="Rectangle 62">
              <a:extLst>
                <a:ext uri="{FF2B5EF4-FFF2-40B4-BE49-F238E27FC236}">
                  <a16:creationId xmlns:a16="http://schemas.microsoft.com/office/drawing/2014/main" id="{CC904204-6453-4FDC-8EA8-97DC5C65C214}"/>
                </a:ext>
              </a:extLst>
            </p:cNvPr>
            <p:cNvSpPr/>
            <p:nvPr/>
          </p:nvSpPr>
          <p:spPr>
            <a:xfrm>
              <a:off x="795338" y="1886904"/>
              <a:ext cx="1608137" cy="694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A</a:t>
              </a:r>
              <a:endParaRPr lang="en-US" sz="1100" b="1" dirty="0"/>
            </a:p>
          </p:txBody>
        </p:sp>
        <p:sp>
          <p:nvSpPr>
            <p:cNvPr id="64" name="Rectangle 63">
              <a:extLst>
                <a:ext uri="{FF2B5EF4-FFF2-40B4-BE49-F238E27FC236}">
                  <a16:creationId xmlns:a16="http://schemas.microsoft.com/office/drawing/2014/main" id="{D0296783-82FF-4766-BFEB-8F7402F5DD7F}"/>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65" name="Rectangle 64">
              <a:extLst>
                <a:ext uri="{FF2B5EF4-FFF2-40B4-BE49-F238E27FC236}">
                  <a16:creationId xmlns:a16="http://schemas.microsoft.com/office/drawing/2014/main" id="{CC4BE39D-1485-4640-86F1-B3987ACDDE50}"/>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67" name="Group 66">
            <a:extLst>
              <a:ext uri="{FF2B5EF4-FFF2-40B4-BE49-F238E27FC236}">
                <a16:creationId xmlns:a16="http://schemas.microsoft.com/office/drawing/2014/main" id="{CF4A10C1-70D8-434F-B3EB-62D733B67803}"/>
              </a:ext>
            </a:extLst>
          </p:cNvPr>
          <p:cNvGrpSpPr/>
          <p:nvPr/>
        </p:nvGrpSpPr>
        <p:grpSpPr>
          <a:xfrm>
            <a:off x="721901" y="3085254"/>
            <a:ext cx="1619247" cy="1735835"/>
            <a:chOff x="788195" y="1462977"/>
            <a:chExt cx="1619247" cy="1735835"/>
          </a:xfrm>
        </p:grpSpPr>
        <p:sp>
          <p:nvSpPr>
            <p:cNvPr id="68" name="Rectangle 67">
              <a:extLst>
                <a:ext uri="{FF2B5EF4-FFF2-40B4-BE49-F238E27FC236}">
                  <a16:creationId xmlns:a16="http://schemas.microsoft.com/office/drawing/2014/main" id="{EFC7FE51-6485-47B2-90A8-58A237D9A642}"/>
                </a:ext>
              </a:extLst>
            </p:cNvPr>
            <p:cNvSpPr/>
            <p:nvPr/>
          </p:nvSpPr>
          <p:spPr>
            <a:xfrm>
              <a:off x="795338" y="1462977"/>
              <a:ext cx="1608137" cy="1143000"/>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Model B</a:t>
              </a:r>
              <a:endParaRPr lang="en-US" sz="1600" b="1" dirty="0"/>
            </a:p>
          </p:txBody>
        </p:sp>
        <p:sp>
          <p:nvSpPr>
            <p:cNvPr id="69" name="Rectangle 68">
              <a:extLst>
                <a:ext uri="{FF2B5EF4-FFF2-40B4-BE49-F238E27FC236}">
                  <a16:creationId xmlns:a16="http://schemas.microsoft.com/office/drawing/2014/main" id="{33721EEB-A0CE-47F6-B0A4-85A36197E27F}"/>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Hyperparameters</a:t>
              </a:r>
            </a:p>
          </p:txBody>
        </p:sp>
        <p:sp>
          <p:nvSpPr>
            <p:cNvPr id="70" name="Rectangle 69">
              <a:extLst>
                <a:ext uri="{FF2B5EF4-FFF2-40B4-BE49-F238E27FC236}">
                  <a16:creationId xmlns:a16="http://schemas.microsoft.com/office/drawing/2014/main" id="{2F1B22BE-2D40-4F22-836E-8831981B642D}"/>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Performance Metrics</a:t>
              </a:r>
            </a:p>
          </p:txBody>
        </p:sp>
      </p:grpSp>
      <p:grpSp>
        <p:nvGrpSpPr>
          <p:cNvPr id="71" name="Group 70">
            <a:extLst>
              <a:ext uri="{FF2B5EF4-FFF2-40B4-BE49-F238E27FC236}">
                <a16:creationId xmlns:a16="http://schemas.microsoft.com/office/drawing/2014/main" id="{BC22A0D1-B596-43FA-9148-21AB495C1F7E}"/>
              </a:ext>
            </a:extLst>
          </p:cNvPr>
          <p:cNvGrpSpPr/>
          <p:nvPr/>
        </p:nvGrpSpPr>
        <p:grpSpPr>
          <a:xfrm>
            <a:off x="2706068" y="4685578"/>
            <a:ext cx="1450694" cy="1052957"/>
            <a:chOff x="788195" y="2023512"/>
            <a:chExt cx="1619247" cy="1175300"/>
          </a:xfrm>
        </p:grpSpPr>
        <p:sp>
          <p:nvSpPr>
            <p:cNvPr id="72" name="Rectangle 71">
              <a:extLst>
                <a:ext uri="{FF2B5EF4-FFF2-40B4-BE49-F238E27FC236}">
                  <a16:creationId xmlns:a16="http://schemas.microsoft.com/office/drawing/2014/main" id="{62A3661E-85CB-41ED-9B53-038A3F7BA79F}"/>
                </a:ext>
              </a:extLst>
            </p:cNvPr>
            <p:cNvSpPr/>
            <p:nvPr/>
          </p:nvSpPr>
          <p:spPr>
            <a:xfrm>
              <a:off x="795337" y="2023512"/>
              <a:ext cx="1608136" cy="557762"/>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B</a:t>
              </a:r>
              <a:endParaRPr lang="en-US" sz="1100" b="1" dirty="0"/>
            </a:p>
          </p:txBody>
        </p:sp>
        <p:sp>
          <p:nvSpPr>
            <p:cNvPr id="73" name="Rectangle 72">
              <a:extLst>
                <a:ext uri="{FF2B5EF4-FFF2-40B4-BE49-F238E27FC236}">
                  <a16:creationId xmlns:a16="http://schemas.microsoft.com/office/drawing/2014/main" id="{E8F3E915-1857-4469-9142-91A7903C901A}"/>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74" name="Rectangle 73">
              <a:extLst>
                <a:ext uri="{FF2B5EF4-FFF2-40B4-BE49-F238E27FC236}">
                  <a16:creationId xmlns:a16="http://schemas.microsoft.com/office/drawing/2014/main" id="{C2DE35BF-027F-4A88-B6D5-05F71BB0C8EE}"/>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75" name="Group 74">
            <a:extLst>
              <a:ext uri="{FF2B5EF4-FFF2-40B4-BE49-F238E27FC236}">
                <a16:creationId xmlns:a16="http://schemas.microsoft.com/office/drawing/2014/main" id="{4C763759-35B3-455D-843D-4EA9F6C72E22}"/>
              </a:ext>
            </a:extLst>
          </p:cNvPr>
          <p:cNvGrpSpPr/>
          <p:nvPr/>
        </p:nvGrpSpPr>
        <p:grpSpPr>
          <a:xfrm>
            <a:off x="2531766" y="3544945"/>
            <a:ext cx="1450694" cy="1039031"/>
            <a:chOff x="788195" y="2039055"/>
            <a:chExt cx="1619247" cy="1159757"/>
          </a:xfrm>
        </p:grpSpPr>
        <p:sp>
          <p:nvSpPr>
            <p:cNvPr id="76" name="Rectangle 75">
              <a:extLst>
                <a:ext uri="{FF2B5EF4-FFF2-40B4-BE49-F238E27FC236}">
                  <a16:creationId xmlns:a16="http://schemas.microsoft.com/office/drawing/2014/main" id="{89E4C38E-2A3A-4B15-89E1-8E872B8F8783}"/>
                </a:ext>
              </a:extLst>
            </p:cNvPr>
            <p:cNvSpPr/>
            <p:nvPr/>
          </p:nvSpPr>
          <p:spPr>
            <a:xfrm>
              <a:off x="795337" y="2039055"/>
              <a:ext cx="1608136" cy="557763"/>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B</a:t>
              </a:r>
              <a:endParaRPr lang="en-US" sz="1100" b="1" dirty="0"/>
            </a:p>
          </p:txBody>
        </p:sp>
        <p:sp>
          <p:nvSpPr>
            <p:cNvPr id="77" name="Rectangle 76">
              <a:extLst>
                <a:ext uri="{FF2B5EF4-FFF2-40B4-BE49-F238E27FC236}">
                  <a16:creationId xmlns:a16="http://schemas.microsoft.com/office/drawing/2014/main" id="{12604999-C974-4D3E-81C1-4380F0E0225C}"/>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78" name="Rectangle 77">
              <a:extLst>
                <a:ext uri="{FF2B5EF4-FFF2-40B4-BE49-F238E27FC236}">
                  <a16:creationId xmlns:a16="http://schemas.microsoft.com/office/drawing/2014/main" id="{8179DF25-50E0-4442-9363-670F01074658}"/>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79" name="Group 78">
            <a:extLst>
              <a:ext uri="{FF2B5EF4-FFF2-40B4-BE49-F238E27FC236}">
                <a16:creationId xmlns:a16="http://schemas.microsoft.com/office/drawing/2014/main" id="{A6C2907E-A45C-44E6-9173-373E9D83EDAB}"/>
              </a:ext>
            </a:extLst>
          </p:cNvPr>
          <p:cNvGrpSpPr/>
          <p:nvPr/>
        </p:nvGrpSpPr>
        <p:grpSpPr>
          <a:xfrm>
            <a:off x="4445935" y="4537940"/>
            <a:ext cx="1450694" cy="1039031"/>
            <a:chOff x="788195" y="2039055"/>
            <a:chExt cx="1619247" cy="1159757"/>
          </a:xfrm>
        </p:grpSpPr>
        <p:sp>
          <p:nvSpPr>
            <p:cNvPr id="80" name="Rectangle 79">
              <a:extLst>
                <a:ext uri="{FF2B5EF4-FFF2-40B4-BE49-F238E27FC236}">
                  <a16:creationId xmlns:a16="http://schemas.microsoft.com/office/drawing/2014/main" id="{3B2E1930-6C12-4FC1-8ED0-6C61F7DBEC9A}"/>
                </a:ext>
              </a:extLst>
            </p:cNvPr>
            <p:cNvSpPr/>
            <p:nvPr/>
          </p:nvSpPr>
          <p:spPr>
            <a:xfrm>
              <a:off x="795337" y="2039055"/>
              <a:ext cx="1608136" cy="557763"/>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B</a:t>
              </a:r>
              <a:endParaRPr lang="en-US" sz="1100" b="1" dirty="0"/>
            </a:p>
          </p:txBody>
        </p:sp>
        <p:sp>
          <p:nvSpPr>
            <p:cNvPr id="81" name="Rectangle 80">
              <a:extLst>
                <a:ext uri="{FF2B5EF4-FFF2-40B4-BE49-F238E27FC236}">
                  <a16:creationId xmlns:a16="http://schemas.microsoft.com/office/drawing/2014/main" id="{3D657384-728F-4DC1-9F2D-BB9C11233C80}"/>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82" name="Rectangle 81">
              <a:extLst>
                <a:ext uri="{FF2B5EF4-FFF2-40B4-BE49-F238E27FC236}">
                  <a16:creationId xmlns:a16="http://schemas.microsoft.com/office/drawing/2014/main" id="{AF075492-B4A2-4876-8B7F-B1BDAD822187}"/>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83" name="Group 82">
            <a:extLst>
              <a:ext uri="{FF2B5EF4-FFF2-40B4-BE49-F238E27FC236}">
                <a16:creationId xmlns:a16="http://schemas.microsoft.com/office/drawing/2014/main" id="{CF56E7FF-C0FA-4609-8184-7A67BCC151B0}"/>
              </a:ext>
            </a:extLst>
          </p:cNvPr>
          <p:cNvGrpSpPr/>
          <p:nvPr/>
        </p:nvGrpSpPr>
        <p:grpSpPr>
          <a:xfrm>
            <a:off x="4505993" y="5717606"/>
            <a:ext cx="1450694" cy="1043673"/>
            <a:chOff x="788195" y="2033874"/>
            <a:chExt cx="1619247" cy="1164938"/>
          </a:xfrm>
        </p:grpSpPr>
        <p:sp>
          <p:nvSpPr>
            <p:cNvPr id="84" name="Rectangle 83">
              <a:extLst>
                <a:ext uri="{FF2B5EF4-FFF2-40B4-BE49-F238E27FC236}">
                  <a16:creationId xmlns:a16="http://schemas.microsoft.com/office/drawing/2014/main" id="{1BF2CEC8-3C24-4385-A9D0-2BE64D14E8FB}"/>
                </a:ext>
              </a:extLst>
            </p:cNvPr>
            <p:cNvSpPr/>
            <p:nvPr/>
          </p:nvSpPr>
          <p:spPr>
            <a:xfrm>
              <a:off x="795337" y="2033874"/>
              <a:ext cx="1608136" cy="557763"/>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B</a:t>
              </a:r>
              <a:endParaRPr lang="en-US" sz="1100" b="1" dirty="0"/>
            </a:p>
          </p:txBody>
        </p:sp>
        <p:sp>
          <p:nvSpPr>
            <p:cNvPr id="85" name="Rectangle 84">
              <a:extLst>
                <a:ext uri="{FF2B5EF4-FFF2-40B4-BE49-F238E27FC236}">
                  <a16:creationId xmlns:a16="http://schemas.microsoft.com/office/drawing/2014/main" id="{55980740-8997-49F9-9471-F8DDCE4CBC7D}"/>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86" name="Rectangle 85">
              <a:extLst>
                <a:ext uri="{FF2B5EF4-FFF2-40B4-BE49-F238E27FC236}">
                  <a16:creationId xmlns:a16="http://schemas.microsoft.com/office/drawing/2014/main" id="{E8E12D79-3419-4E62-8B1A-3ADD3FEF1281}"/>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87" name="Group 86">
            <a:extLst>
              <a:ext uri="{FF2B5EF4-FFF2-40B4-BE49-F238E27FC236}">
                <a16:creationId xmlns:a16="http://schemas.microsoft.com/office/drawing/2014/main" id="{B5F186CF-16C1-4E92-9234-9915052DBBA8}"/>
              </a:ext>
            </a:extLst>
          </p:cNvPr>
          <p:cNvGrpSpPr/>
          <p:nvPr/>
        </p:nvGrpSpPr>
        <p:grpSpPr>
          <a:xfrm>
            <a:off x="6433200" y="3586763"/>
            <a:ext cx="1450694" cy="1043673"/>
            <a:chOff x="788195" y="2033874"/>
            <a:chExt cx="1619247" cy="1164938"/>
          </a:xfrm>
        </p:grpSpPr>
        <p:sp>
          <p:nvSpPr>
            <p:cNvPr id="88" name="Rectangle 87">
              <a:extLst>
                <a:ext uri="{FF2B5EF4-FFF2-40B4-BE49-F238E27FC236}">
                  <a16:creationId xmlns:a16="http://schemas.microsoft.com/office/drawing/2014/main" id="{9E1FD453-6588-4629-9DD3-5715819B6BAE}"/>
                </a:ext>
              </a:extLst>
            </p:cNvPr>
            <p:cNvSpPr/>
            <p:nvPr/>
          </p:nvSpPr>
          <p:spPr>
            <a:xfrm>
              <a:off x="795337" y="2033874"/>
              <a:ext cx="1608136" cy="557763"/>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B</a:t>
              </a:r>
              <a:endParaRPr lang="en-US" sz="1100" b="1" dirty="0"/>
            </a:p>
          </p:txBody>
        </p:sp>
        <p:sp>
          <p:nvSpPr>
            <p:cNvPr id="89" name="Rectangle 88">
              <a:extLst>
                <a:ext uri="{FF2B5EF4-FFF2-40B4-BE49-F238E27FC236}">
                  <a16:creationId xmlns:a16="http://schemas.microsoft.com/office/drawing/2014/main" id="{E9BC6869-7D5C-463A-8F0D-1C45B497CB40}"/>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90" name="Rectangle 89">
              <a:extLst>
                <a:ext uri="{FF2B5EF4-FFF2-40B4-BE49-F238E27FC236}">
                  <a16:creationId xmlns:a16="http://schemas.microsoft.com/office/drawing/2014/main" id="{B0ED5ACF-3EA9-40D1-83F6-9599AF8FAE98}"/>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91" name="Group 90">
            <a:extLst>
              <a:ext uri="{FF2B5EF4-FFF2-40B4-BE49-F238E27FC236}">
                <a16:creationId xmlns:a16="http://schemas.microsoft.com/office/drawing/2014/main" id="{421810F3-7EAE-4171-B30A-E4F75AF68D91}"/>
              </a:ext>
            </a:extLst>
          </p:cNvPr>
          <p:cNvGrpSpPr/>
          <p:nvPr/>
        </p:nvGrpSpPr>
        <p:grpSpPr>
          <a:xfrm>
            <a:off x="6049170" y="4689465"/>
            <a:ext cx="1450694" cy="1052957"/>
            <a:chOff x="788195" y="2023512"/>
            <a:chExt cx="1619247" cy="1175300"/>
          </a:xfrm>
        </p:grpSpPr>
        <p:sp>
          <p:nvSpPr>
            <p:cNvPr id="92" name="Rectangle 91">
              <a:extLst>
                <a:ext uri="{FF2B5EF4-FFF2-40B4-BE49-F238E27FC236}">
                  <a16:creationId xmlns:a16="http://schemas.microsoft.com/office/drawing/2014/main" id="{17765BCA-41D1-4BD1-BFCA-52C28B0A8498}"/>
                </a:ext>
              </a:extLst>
            </p:cNvPr>
            <p:cNvSpPr/>
            <p:nvPr/>
          </p:nvSpPr>
          <p:spPr>
            <a:xfrm>
              <a:off x="795337" y="2023512"/>
              <a:ext cx="1608136" cy="557762"/>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B</a:t>
              </a:r>
              <a:endParaRPr lang="en-US" sz="1100" b="1" dirty="0"/>
            </a:p>
          </p:txBody>
        </p:sp>
        <p:sp>
          <p:nvSpPr>
            <p:cNvPr id="93" name="Rectangle 92">
              <a:extLst>
                <a:ext uri="{FF2B5EF4-FFF2-40B4-BE49-F238E27FC236}">
                  <a16:creationId xmlns:a16="http://schemas.microsoft.com/office/drawing/2014/main" id="{81E4D6E4-7AC6-4EC1-AB25-346E886194B9}"/>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94" name="Rectangle 93">
              <a:extLst>
                <a:ext uri="{FF2B5EF4-FFF2-40B4-BE49-F238E27FC236}">
                  <a16:creationId xmlns:a16="http://schemas.microsoft.com/office/drawing/2014/main" id="{16E8FDA9-77CB-4C3F-A074-EA9700781E20}"/>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95" name="Group 94">
            <a:extLst>
              <a:ext uri="{FF2B5EF4-FFF2-40B4-BE49-F238E27FC236}">
                <a16:creationId xmlns:a16="http://schemas.microsoft.com/office/drawing/2014/main" id="{415758EA-06C5-486E-98BC-D9C267CE7655}"/>
              </a:ext>
            </a:extLst>
          </p:cNvPr>
          <p:cNvGrpSpPr/>
          <p:nvPr/>
        </p:nvGrpSpPr>
        <p:grpSpPr>
          <a:xfrm>
            <a:off x="956474" y="4996870"/>
            <a:ext cx="1619247" cy="1735835"/>
            <a:chOff x="788195" y="1462977"/>
            <a:chExt cx="1619247" cy="1735835"/>
          </a:xfrm>
        </p:grpSpPr>
        <p:sp>
          <p:nvSpPr>
            <p:cNvPr id="96" name="Rectangle 95">
              <a:extLst>
                <a:ext uri="{FF2B5EF4-FFF2-40B4-BE49-F238E27FC236}">
                  <a16:creationId xmlns:a16="http://schemas.microsoft.com/office/drawing/2014/main" id="{A71C2207-93DA-4A17-A9B9-4DA7222ACBF3}"/>
                </a:ext>
              </a:extLst>
            </p:cNvPr>
            <p:cNvSpPr/>
            <p:nvPr/>
          </p:nvSpPr>
          <p:spPr>
            <a:xfrm>
              <a:off x="795338" y="1462977"/>
              <a:ext cx="1608137" cy="1143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Model C</a:t>
              </a:r>
              <a:endParaRPr lang="en-US" sz="1600" b="1" dirty="0"/>
            </a:p>
          </p:txBody>
        </p:sp>
        <p:sp>
          <p:nvSpPr>
            <p:cNvPr id="97" name="Rectangle 96">
              <a:extLst>
                <a:ext uri="{FF2B5EF4-FFF2-40B4-BE49-F238E27FC236}">
                  <a16:creationId xmlns:a16="http://schemas.microsoft.com/office/drawing/2014/main" id="{93775973-5840-4554-9060-B59F01275E0D}"/>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Hyperparameters</a:t>
              </a:r>
            </a:p>
          </p:txBody>
        </p:sp>
        <p:sp>
          <p:nvSpPr>
            <p:cNvPr id="98" name="Rectangle 97">
              <a:extLst>
                <a:ext uri="{FF2B5EF4-FFF2-40B4-BE49-F238E27FC236}">
                  <a16:creationId xmlns:a16="http://schemas.microsoft.com/office/drawing/2014/main" id="{4C15255C-1298-4BFE-9969-E8FF0CFAAE2F}"/>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Performance Metrics</a:t>
              </a:r>
            </a:p>
          </p:txBody>
        </p:sp>
      </p:grpSp>
      <p:grpSp>
        <p:nvGrpSpPr>
          <p:cNvPr id="99" name="Group 98">
            <a:extLst>
              <a:ext uri="{FF2B5EF4-FFF2-40B4-BE49-F238E27FC236}">
                <a16:creationId xmlns:a16="http://schemas.microsoft.com/office/drawing/2014/main" id="{FC2CC5E0-D918-4F24-B807-8EC54695D6DA}"/>
              </a:ext>
            </a:extLst>
          </p:cNvPr>
          <p:cNvGrpSpPr/>
          <p:nvPr/>
        </p:nvGrpSpPr>
        <p:grpSpPr>
          <a:xfrm>
            <a:off x="6436754" y="5840969"/>
            <a:ext cx="1450694" cy="950231"/>
            <a:chOff x="788195" y="2138174"/>
            <a:chExt cx="1619247" cy="1060638"/>
          </a:xfrm>
        </p:grpSpPr>
        <p:sp>
          <p:nvSpPr>
            <p:cNvPr id="100" name="Rectangle 99">
              <a:extLst>
                <a:ext uri="{FF2B5EF4-FFF2-40B4-BE49-F238E27FC236}">
                  <a16:creationId xmlns:a16="http://schemas.microsoft.com/office/drawing/2014/main" id="{A64D6A3D-FF76-4391-90FD-784679CB3573}"/>
                </a:ext>
              </a:extLst>
            </p:cNvPr>
            <p:cNvSpPr/>
            <p:nvPr/>
          </p:nvSpPr>
          <p:spPr>
            <a:xfrm>
              <a:off x="795337" y="2138174"/>
              <a:ext cx="1608136" cy="443099"/>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C</a:t>
              </a:r>
              <a:endParaRPr lang="en-US" sz="1100" b="1" dirty="0"/>
            </a:p>
          </p:txBody>
        </p:sp>
        <p:sp>
          <p:nvSpPr>
            <p:cNvPr id="101" name="Rectangle 100">
              <a:extLst>
                <a:ext uri="{FF2B5EF4-FFF2-40B4-BE49-F238E27FC236}">
                  <a16:creationId xmlns:a16="http://schemas.microsoft.com/office/drawing/2014/main" id="{8B5E25EF-398E-4F20-A134-3264762D1640}"/>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102" name="Rectangle 101">
              <a:extLst>
                <a:ext uri="{FF2B5EF4-FFF2-40B4-BE49-F238E27FC236}">
                  <a16:creationId xmlns:a16="http://schemas.microsoft.com/office/drawing/2014/main" id="{B0A3B2D3-DE54-4163-B014-C14B59438BFC}"/>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grpSp>
        <p:nvGrpSpPr>
          <p:cNvPr id="103" name="Group 102">
            <a:extLst>
              <a:ext uri="{FF2B5EF4-FFF2-40B4-BE49-F238E27FC236}">
                <a16:creationId xmlns:a16="http://schemas.microsoft.com/office/drawing/2014/main" id="{051B042F-CB82-4D30-834D-8B0ACED9BFD0}"/>
              </a:ext>
            </a:extLst>
          </p:cNvPr>
          <p:cNvGrpSpPr/>
          <p:nvPr/>
        </p:nvGrpSpPr>
        <p:grpSpPr>
          <a:xfrm>
            <a:off x="2912712" y="5830998"/>
            <a:ext cx="1450694" cy="977135"/>
            <a:chOff x="788195" y="2108144"/>
            <a:chExt cx="1619247" cy="1090668"/>
          </a:xfrm>
        </p:grpSpPr>
        <p:sp>
          <p:nvSpPr>
            <p:cNvPr id="104" name="Rectangle 103">
              <a:extLst>
                <a:ext uri="{FF2B5EF4-FFF2-40B4-BE49-F238E27FC236}">
                  <a16:creationId xmlns:a16="http://schemas.microsoft.com/office/drawing/2014/main" id="{9F8AC429-E1F7-4611-A00B-1CB8ED37FA3D}"/>
                </a:ext>
              </a:extLst>
            </p:cNvPr>
            <p:cNvSpPr/>
            <p:nvPr/>
          </p:nvSpPr>
          <p:spPr>
            <a:xfrm>
              <a:off x="795337" y="2108144"/>
              <a:ext cx="1608136" cy="473131"/>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Model C</a:t>
              </a:r>
              <a:endParaRPr lang="en-US" sz="1100" b="1" dirty="0"/>
            </a:p>
          </p:txBody>
        </p:sp>
        <p:sp>
          <p:nvSpPr>
            <p:cNvPr id="105" name="Rectangle 104">
              <a:extLst>
                <a:ext uri="{FF2B5EF4-FFF2-40B4-BE49-F238E27FC236}">
                  <a16:creationId xmlns:a16="http://schemas.microsoft.com/office/drawing/2014/main" id="{21451034-300C-43B6-AFE6-36D4CD7D5620}"/>
                </a:ext>
              </a:extLst>
            </p:cNvPr>
            <p:cNvSpPr/>
            <p:nvPr/>
          </p:nvSpPr>
          <p:spPr>
            <a:xfrm>
              <a:off x="788195" y="2597943"/>
              <a:ext cx="1615280" cy="296863"/>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Hyperparameters</a:t>
              </a:r>
            </a:p>
          </p:txBody>
        </p:sp>
        <p:sp>
          <p:nvSpPr>
            <p:cNvPr id="106" name="Rectangle 105">
              <a:extLst>
                <a:ext uri="{FF2B5EF4-FFF2-40B4-BE49-F238E27FC236}">
                  <a16:creationId xmlns:a16="http://schemas.microsoft.com/office/drawing/2014/main" id="{54126111-24AA-48DD-9F16-B23517D91069}"/>
                </a:ext>
              </a:extLst>
            </p:cNvPr>
            <p:cNvSpPr/>
            <p:nvPr/>
          </p:nvSpPr>
          <p:spPr>
            <a:xfrm>
              <a:off x="792162" y="2901949"/>
              <a:ext cx="1615280" cy="29686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Performance Metrics</a:t>
              </a:r>
            </a:p>
          </p:txBody>
        </p:sp>
      </p:grpSp>
      <p:sp>
        <p:nvSpPr>
          <p:cNvPr id="107" name="Content Placeholder 2">
            <a:extLst>
              <a:ext uri="{FF2B5EF4-FFF2-40B4-BE49-F238E27FC236}">
                <a16:creationId xmlns:a16="http://schemas.microsoft.com/office/drawing/2014/main" id="{60695461-E002-477A-811D-07C3758B1BE6}"/>
              </a:ext>
            </a:extLst>
          </p:cNvPr>
          <p:cNvSpPr>
            <a:spLocks noGrp="1"/>
          </p:cNvSpPr>
          <p:nvPr>
            <p:ph idx="1"/>
          </p:nvPr>
        </p:nvSpPr>
        <p:spPr>
          <a:xfrm>
            <a:off x="8002298" y="1472786"/>
            <a:ext cx="3849044" cy="4750173"/>
          </a:xfrm>
        </p:spPr>
        <p:txBody>
          <a:bodyPr anchor="ctr">
            <a:normAutofit/>
          </a:bodyPr>
          <a:lstStyle/>
          <a:p>
            <a:r>
              <a:rPr lang="en-US" sz="2800" dirty="0">
                <a:solidFill>
                  <a:srgbClr val="424242"/>
                </a:solidFill>
                <a:latin typeface="Tahoma" panose="020B0604030504040204" pitchFamily="34" charset="0"/>
                <a:ea typeface="Tahoma" panose="020B0604030504040204" pitchFamily="34" charset="0"/>
                <a:cs typeface="Tahoma" panose="020B0604030504040204" pitchFamily="34" charset="0"/>
              </a:rPr>
              <a:t>History of model tuning efforts and performance</a:t>
            </a:r>
          </a:p>
          <a:p>
            <a:r>
              <a:rPr lang="en-US" sz="2800" dirty="0">
                <a:solidFill>
                  <a:srgbClr val="424242"/>
                </a:solidFill>
                <a:latin typeface="Tahoma" panose="020B0604030504040204" pitchFamily="34" charset="0"/>
                <a:ea typeface="Tahoma" panose="020B0604030504040204" pitchFamily="34" charset="0"/>
                <a:cs typeface="Tahoma" panose="020B0604030504040204" pitchFamily="34" charset="0"/>
              </a:rPr>
              <a:t>Comparison of models over time</a:t>
            </a:r>
          </a:p>
          <a:p>
            <a:r>
              <a:rPr lang="en-US" sz="2800" dirty="0">
                <a:solidFill>
                  <a:srgbClr val="424242"/>
                </a:solidFill>
                <a:latin typeface="Tahoma" panose="020B0604030504040204" pitchFamily="34" charset="0"/>
                <a:ea typeface="Tahoma" panose="020B0604030504040204" pitchFamily="34" charset="0"/>
                <a:cs typeface="Tahoma" panose="020B0604030504040204" pitchFamily="34" charset="0"/>
              </a:rPr>
              <a:t>Model reversion</a:t>
            </a:r>
          </a:p>
          <a:p>
            <a:r>
              <a:rPr lang="en-US" sz="2800" dirty="0">
                <a:solidFill>
                  <a:srgbClr val="424242"/>
                </a:solidFill>
                <a:latin typeface="Tahoma" panose="020B0604030504040204" pitchFamily="34" charset="0"/>
                <a:ea typeface="Tahoma" panose="020B0604030504040204" pitchFamily="34" charset="0"/>
                <a:cs typeface="Tahoma" panose="020B0604030504040204" pitchFamily="34" charset="0"/>
              </a:rPr>
              <a:t>Availability for collaboration</a:t>
            </a:r>
          </a:p>
        </p:txBody>
      </p:sp>
    </p:spTree>
    <p:extLst>
      <p:ext uri="{BB962C8B-B14F-4D97-AF65-F5344CB8AC3E}">
        <p14:creationId xmlns:p14="http://schemas.microsoft.com/office/powerpoint/2010/main" val="2097043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3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100"/>
                                        <p:tgtEl>
                                          <p:spTgt spid="36"/>
                                        </p:tgtEl>
                                      </p:cBhvr>
                                    </p:animEffect>
                                  </p:childTnLst>
                                </p:cTn>
                              </p:par>
                            </p:childTnLst>
                          </p:cTn>
                        </p:par>
                        <p:par>
                          <p:cTn id="13" fill="hold">
                            <p:stCondLst>
                              <p:cond delay="100"/>
                            </p:stCondLst>
                            <p:childTnLst>
                              <p:par>
                                <p:cTn id="14" presetID="10" presetClass="entr" presetSubtype="0" fill="hold" nodeType="after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fade">
                                      <p:cBhvr>
                                        <p:cTn id="16" dur="100"/>
                                        <p:tgtEl>
                                          <p:spTgt spid="42"/>
                                        </p:tgtEl>
                                      </p:cBhvr>
                                    </p:animEffect>
                                  </p:childTnLst>
                                </p:cTn>
                              </p:par>
                            </p:childTnLst>
                          </p:cTn>
                        </p:par>
                        <p:par>
                          <p:cTn id="17" fill="hold">
                            <p:stCondLst>
                              <p:cond delay="200"/>
                            </p:stCondLst>
                            <p:childTnLst>
                              <p:par>
                                <p:cTn id="18" presetID="10" presetClass="entr" presetSubtype="0" fill="hold" nodeType="afterEffect">
                                  <p:stCondLst>
                                    <p:cond delay="0"/>
                                  </p:stCondLst>
                                  <p:childTnLst>
                                    <p:set>
                                      <p:cBhvr>
                                        <p:cTn id="19" dur="1" fill="hold">
                                          <p:stCondLst>
                                            <p:cond delay="0"/>
                                          </p:stCondLst>
                                        </p:cTn>
                                        <p:tgtEl>
                                          <p:spTgt spid="46"/>
                                        </p:tgtEl>
                                        <p:attrNameLst>
                                          <p:attrName>style.visibility</p:attrName>
                                        </p:attrNameLst>
                                      </p:cBhvr>
                                      <p:to>
                                        <p:strVal val="visible"/>
                                      </p:to>
                                    </p:set>
                                    <p:animEffect transition="in" filter="fade">
                                      <p:cBhvr>
                                        <p:cTn id="20" dur="100"/>
                                        <p:tgtEl>
                                          <p:spTgt spid="46"/>
                                        </p:tgtEl>
                                      </p:cBhvr>
                                    </p:animEffect>
                                  </p:childTnLst>
                                </p:cTn>
                              </p:par>
                            </p:childTnLst>
                          </p:cTn>
                        </p:par>
                        <p:par>
                          <p:cTn id="21" fill="hold">
                            <p:stCondLst>
                              <p:cond delay="300"/>
                            </p:stCondLst>
                            <p:childTnLst>
                              <p:par>
                                <p:cTn id="22" presetID="10" presetClass="entr" presetSubtype="0" fill="hold" nodeType="afterEffect">
                                  <p:stCondLst>
                                    <p:cond delay="0"/>
                                  </p:stCondLst>
                                  <p:childTnLst>
                                    <p:set>
                                      <p:cBhvr>
                                        <p:cTn id="23" dur="1" fill="hold">
                                          <p:stCondLst>
                                            <p:cond delay="0"/>
                                          </p:stCondLst>
                                        </p:cTn>
                                        <p:tgtEl>
                                          <p:spTgt spid="50"/>
                                        </p:tgtEl>
                                        <p:attrNameLst>
                                          <p:attrName>style.visibility</p:attrName>
                                        </p:attrNameLst>
                                      </p:cBhvr>
                                      <p:to>
                                        <p:strVal val="visible"/>
                                      </p:to>
                                    </p:set>
                                    <p:animEffect transition="in" filter="fade">
                                      <p:cBhvr>
                                        <p:cTn id="24" dur="100"/>
                                        <p:tgtEl>
                                          <p:spTgt spid="50"/>
                                        </p:tgtEl>
                                      </p:cBhvr>
                                    </p:animEffect>
                                  </p:childTnLst>
                                </p:cTn>
                              </p:par>
                            </p:childTnLst>
                          </p:cTn>
                        </p:par>
                        <p:par>
                          <p:cTn id="25" fill="hold">
                            <p:stCondLst>
                              <p:cond delay="400"/>
                            </p:stCondLst>
                            <p:childTnLst>
                              <p:par>
                                <p:cTn id="26" presetID="10" presetClass="entr" presetSubtype="0" fill="hold" nodeType="afterEffect">
                                  <p:stCondLst>
                                    <p:cond delay="0"/>
                                  </p:stCondLst>
                                  <p:childTnLst>
                                    <p:set>
                                      <p:cBhvr>
                                        <p:cTn id="27" dur="1" fill="hold">
                                          <p:stCondLst>
                                            <p:cond delay="0"/>
                                          </p:stCondLst>
                                        </p:cTn>
                                        <p:tgtEl>
                                          <p:spTgt spid="54"/>
                                        </p:tgtEl>
                                        <p:attrNameLst>
                                          <p:attrName>style.visibility</p:attrName>
                                        </p:attrNameLst>
                                      </p:cBhvr>
                                      <p:to>
                                        <p:strVal val="visible"/>
                                      </p:to>
                                    </p:set>
                                    <p:animEffect transition="in" filter="fade">
                                      <p:cBhvr>
                                        <p:cTn id="28" dur="100"/>
                                        <p:tgtEl>
                                          <p:spTgt spid="54"/>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62"/>
                                        </p:tgtEl>
                                        <p:attrNameLst>
                                          <p:attrName>style.visibility</p:attrName>
                                        </p:attrNameLst>
                                      </p:cBhvr>
                                      <p:to>
                                        <p:strVal val="visible"/>
                                      </p:to>
                                    </p:set>
                                    <p:animEffect transition="in" filter="fade">
                                      <p:cBhvr>
                                        <p:cTn id="32" dur="100"/>
                                        <p:tgtEl>
                                          <p:spTgt spid="62"/>
                                        </p:tgtEl>
                                      </p:cBhvr>
                                    </p:animEffect>
                                  </p:childTnLst>
                                </p:cTn>
                              </p:par>
                            </p:childTnLst>
                          </p:cTn>
                        </p:par>
                        <p:par>
                          <p:cTn id="33" fill="hold">
                            <p:stCondLst>
                              <p:cond delay="600"/>
                            </p:stCondLst>
                            <p:childTnLst>
                              <p:par>
                                <p:cTn id="34" presetID="10" presetClass="entr" presetSubtype="0" fill="hold" nodeType="afterEffect">
                                  <p:stCondLst>
                                    <p:cond delay="0"/>
                                  </p:stCondLst>
                                  <p:childTnLst>
                                    <p:set>
                                      <p:cBhvr>
                                        <p:cTn id="35" dur="1" fill="hold">
                                          <p:stCondLst>
                                            <p:cond delay="0"/>
                                          </p:stCondLst>
                                        </p:cTn>
                                        <p:tgtEl>
                                          <p:spTgt spid="58"/>
                                        </p:tgtEl>
                                        <p:attrNameLst>
                                          <p:attrName>style.visibility</p:attrName>
                                        </p:attrNameLst>
                                      </p:cBhvr>
                                      <p:to>
                                        <p:strVal val="visible"/>
                                      </p:to>
                                    </p:set>
                                    <p:animEffect transition="in" filter="fade">
                                      <p:cBhvr>
                                        <p:cTn id="36" dur="100"/>
                                        <p:tgtEl>
                                          <p:spTgt spid="5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07">
                                            <p:txEl>
                                              <p:pRg st="0" end="0"/>
                                            </p:txEl>
                                          </p:spTgt>
                                        </p:tgtEl>
                                        <p:attrNameLst>
                                          <p:attrName>style.visibility</p:attrName>
                                        </p:attrNameLst>
                                      </p:cBhvr>
                                      <p:to>
                                        <p:strVal val="visible"/>
                                      </p:to>
                                    </p:set>
                                    <p:animEffect transition="in" filter="fade">
                                      <p:cBhvr>
                                        <p:cTn id="41" dur="500"/>
                                        <p:tgtEl>
                                          <p:spTgt spid="107">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67"/>
                                        </p:tgtEl>
                                        <p:attrNameLst>
                                          <p:attrName>style.visibility</p:attrName>
                                        </p:attrNameLst>
                                      </p:cBhvr>
                                      <p:to>
                                        <p:strVal val="visible"/>
                                      </p:to>
                                    </p:set>
                                    <p:animEffect transition="in" filter="fade">
                                      <p:cBhvr>
                                        <p:cTn id="46" dur="300"/>
                                        <p:tgtEl>
                                          <p:spTgt spid="67"/>
                                        </p:tgtEl>
                                      </p:cBhvr>
                                    </p:animEffect>
                                  </p:childTnLst>
                                </p:cTn>
                              </p:par>
                            </p:childTnLst>
                          </p:cTn>
                        </p:par>
                        <p:par>
                          <p:cTn id="47" fill="hold">
                            <p:stCondLst>
                              <p:cond delay="300"/>
                            </p:stCondLst>
                            <p:childTnLst>
                              <p:par>
                                <p:cTn id="48" presetID="10" presetClass="entr" presetSubtype="0" fill="hold" nodeType="afterEffect">
                                  <p:stCondLst>
                                    <p:cond delay="0"/>
                                  </p:stCondLst>
                                  <p:childTnLst>
                                    <p:set>
                                      <p:cBhvr>
                                        <p:cTn id="49" dur="1" fill="hold">
                                          <p:stCondLst>
                                            <p:cond delay="0"/>
                                          </p:stCondLst>
                                        </p:cTn>
                                        <p:tgtEl>
                                          <p:spTgt spid="75"/>
                                        </p:tgtEl>
                                        <p:attrNameLst>
                                          <p:attrName>style.visibility</p:attrName>
                                        </p:attrNameLst>
                                      </p:cBhvr>
                                      <p:to>
                                        <p:strVal val="visible"/>
                                      </p:to>
                                    </p:set>
                                    <p:animEffect transition="in" filter="fade">
                                      <p:cBhvr>
                                        <p:cTn id="50" dur="100"/>
                                        <p:tgtEl>
                                          <p:spTgt spid="75"/>
                                        </p:tgtEl>
                                      </p:cBhvr>
                                    </p:animEffect>
                                  </p:childTnLst>
                                </p:cTn>
                              </p:par>
                            </p:childTnLst>
                          </p:cTn>
                        </p:par>
                        <p:par>
                          <p:cTn id="51" fill="hold">
                            <p:stCondLst>
                              <p:cond delay="400"/>
                            </p:stCondLst>
                            <p:childTnLst>
                              <p:par>
                                <p:cTn id="52" presetID="10" presetClass="entr" presetSubtype="0" fill="hold" nodeType="afterEffect">
                                  <p:stCondLst>
                                    <p:cond delay="0"/>
                                  </p:stCondLst>
                                  <p:childTnLst>
                                    <p:set>
                                      <p:cBhvr>
                                        <p:cTn id="53" dur="1" fill="hold">
                                          <p:stCondLst>
                                            <p:cond delay="0"/>
                                          </p:stCondLst>
                                        </p:cTn>
                                        <p:tgtEl>
                                          <p:spTgt spid="71"/>
                                        </p:tgtEl>
                                        <p:attrNameLst>
                                          <p:attrName>style.visibility</p:attrName>
                                        </p:attrNameLst>
                                      </p:cBhvr>
                                      <p:to>
                                        <p:strVal val="visible"/>
                                      </p:to>
                                    </p:set>
                                    <p:animEffect transition="in" filter="fade">
                                      <p:cBhvr>
                                        <p:cTn id="54" dur="100"/>
                                        <p:tgtEl>
                                          <p:spTgt spid="71"/>
                                        </p:tgtEl>
                                      </p:cBhvr>
                                    </p:animEffect>
                                  </p:childTnLst>
                                </p:cTn>
                              </p:par>
                            </p:childTnLst>
                          </p:cTn>
                        </p:par>
                        <p:par>
                          <p:cTn id="55" fill="hold">
                            <p:stCondLst>
                              <p:cond delay="500"/>
                            </p:stCondLst>
                            <p:childTnLst>
                              <p:par>
                                <p:cTn id="56" presetID="10" presetClass="entr" presetSubtype="0" fill="hold" nodeType="afterEffect">
                                  <p:stCondLst>
                                    <p:cond delay="0"/>
                                  </p:stCondLst>
                                  <p:childTnLst>
                                    <p:set>
                                      <p:cBhvr>
                                        <p:cTn id="57" dur="1" fill="hold">
                                          <p:stCondLst>
                                            <p:cond delay="0"/>
                                          </p:stCondLst>
                                        </p:cTn>
                                        <p:tgtEl>
                                          <p:spTgt spid="79"/>
                                        </p:tgtEl>
                                        <p:attrNameLst>
                                          <p:attrName>style.visibility</p:attrName>
                                        </p:attrNameLst>
                                      </p:cBhvr>
                                      <p:to>
                                        <p:strVal val="visible"/>
                                      </p:to>
                                    </p:set>
                                    <p:animEffect transition="in" filter="fade">
                                      <p:cBhvr>
                                        <p:cTn id="58" dur="100"/>
                                        <p:tgtEl>
                                          <p:spTgt spid="79"/>
                                        </p:tgtEl>
                                      </p:cBhvr>
                                    </p:animEffect>
                                  </p:childTnLst>
                                </p:cTn>
                              </p:par>
                            </p:childTnLst>
                          </p:cTn>
                        </p:par>
                        <p:par>
                          <p:cTn id="59" fill="hold">
                            <p:stCondLst>
                              <p:cond delay="600"/>
                            </p:stCondLst>
                            <p:childTnLst>
                              <p:par>
                                <p:cTn id="60" presetID="10" presetClass="entr" presetSubtype="0" fill="hold" nodeType="afterEffect">
                                  <p:stCondLst>
                                    <p:cond delay="0"/>
                                  </p:stCondLst>
                                  <p:childTnLst>
                                    <p:set>
                                      <p:cBhvr>
                                        <p:cTn id="61" dur="1" fill="hold">
                                          <p:stCondLst>
                                            <p:cond delay="0"/>
                                          </p:stCondLst>
                                        </p:cTn>
                                        <p:tgtEl>
                                          <p:spTgt spid="83"/>
                                        </p:tgtEl>
                                        <p:attrNameLst>
                                          <p:attrName>style.visibility</p:attrName>
                                        </p:attrNameLst>
                                      </p:cBhvr>
                                      <p:to>
                                        <p:strVal val="visible"/>
                                      </p:to>
                                    </p:set>
                                    <p:animEffect transition="in" filter="fade">
                                      <p:cBhvr>
                                        <p:cTn id="62" dur="100"/>
                                        <p:tgtEl>
                                          <p:spTgt spid="83"/>
                                        </p:tgtEl>
                                      </p:cBhvr>
                                    </p:animEffect>
                                  </p:childTnLst>
                                </p:cTn>
                              </p:par>
                            </p:childTnLst>
                          </p:cTn>
                        </p:par>
                        <p:par>
                          <p:cTn id="63" fill="hold">
                            <p:stCondLst>
                              <p:cond delay="700"/>
                            </p:stCondLst>
                            <p:childTnLst>
                              <p:par>
                                <p:cTn id="64" presetID="10" presetClass="entr" presetSubtype="0" fill="hold" nodeType="afterEffect">
                                  <p:stCondLst>
                                    <p:cond delay="0"/>
                                  </p:stCondLst>
                                  <p:childTnLst>
                                    <p:set>
                                      <p:cBhvr>
                                        <p:cTn id="65" dur="1" fill="hold">
                                          <p:stCondLst>
                                            <p:cond delay="0"/>
                                          </p:stCondLst>
                                        </p:cTn>
                                        <p:tgtEl>
                                          <p:spTgt spid="91"/>
                                        </p:tgtEl>
                                        <p:attrNameLst>
                                          <p:attrName>style.visibility</p:attrName>
                                        </p:attrNameLst>
                                      </p:cBhvr>
                                      <p:to>
                                        <p:strVal val="visible"/>
                                      </p:to>
                                    </p:set>
                                    <p:animEffect transition="in" filter="fade">
                                      <p:cBhvr>
                                        <p:cTn id="66" dur="100"/>
                                        <p:tgtEl>
                                          <p:spTgt spid="91"/>
                                        </p:tgtEl>
                                      </p:cBhvr>
                                    </p:animEffect>
                                  </p:childTnLst>
                                </p:cTn>
                              </p:par>
                            </p:childTnLst>
                          </p:cTn>
                        </p:par>
                        <p:par>
                          <p:cTn id="67" fill="hold">
                            <p:stCondLst>
                              <p:cond delay="800"/>
                            </p:stCondLst>
                            <p:childTnLst>
                              <p:par>
                                <p:cTn id="68" presetID="10" presetClass="entr" presetSubtype="0" fill="hold" nodeType="afterEffect">
                                  <p:stCondLst>
                                    <p:cond delay="0"/>
                                  </p:stCondLst>
                                  <p:childTnLst>
                                    <p:set>
                                      <p:cBhvr>
                                        <p:cTn id="69" dur="1" fill="hold">
                                          <p:stCondLst>
                                            <p:cond delay="0"/>
                                          </p:stCondLst>
                                        </p:cTn>
                                        <p:tgtEl>
                                          <p:spTgt spid="87"/>
                                        </p:tgtEl>
                                        <p:attrNameLst>
                                          <p:attrName>style.visibility</p:attrName>
                                        </p:attrNameLst>
                                      </p:cBhvr>
                                      <p:to>
                                        <p:strVal val="visible"/>
                                      </p:to>
                                    </p:set>
                                    <p:animEffect transition="in" filter="fade">
                                      <p:cBhvr>
                                        <p:cTn id="70" dur="100"/>
                                        <p:tgtEl>
                                          <p:spTgt spid="87"/>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107">
                                            <p:txEl>
                                              <p:pRg st="1" end="1"/>
                                            </p:txEl>
                                          </p:spTgt>
                                        </p:tgtEl>
                                        <p:attrNameLst>
                                          <p:attrName>style.visibility</p:attrName>
                                        </p:attrNameLst>
                                      </p:cBhvr>
                                      <p:to>
                                        <p:strVal val="visible"/>
                                      </p:to>
                                    </p:set>
                                    <p:animEffect transition="in" filter="fade">
                                      <p:cBhvr>
                                        <p:cTn id="75" dur="500"/>
                                        <p:tgtEl>
                                          <p:spTgt spid="107">
                                            <p:txEl>
                                              <p:pRg st="1" end="1"/>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95"/>
                                        </p:tgtEl>
                                        <p:attrNameLst>
                                          <p:attrName>style.visibility</p:attrName>
                                        </p:attrNameLst>
                                      </p:cBhvr>
                                      <p:to>
                                        <p:strVal val="visible"/>
                                      </p:to>
                                    </p:set>
                                    <p:animEffect transition="in" filter="fade">
                                      <p:cBhvr>
                                        <p:cTn id="80" dur="300"/>
                                        <p:tgtEl>
                                          <p:spTgt spid="95"/>
                                        </p:tgtEl>
                                      </p:cBhvr>
                                    </p:animEffect>
                                  </p:childTnLst>
                                </p:cTn>
                              </p:par>
                            </p:childTnLst>
                          </p:cTn>
                        </p:par>
                        <p:par>
                          <p:cTn id="81" fill="hold">
                            <p:stCondLst>
                              <p:cond delay="300"/>
                            </p:stCondLst>
                            <p:childTnLst>
                              <p:par>
                                <p:cTn id="82" presetID="10" presetClass="entr" presetSubtype="0" fill="hold" nodeType="afterEffect">
                                  <p:stCondLst>
                                    <p:cond delay="0"/>
                                  </p:stCondLst>
                                  <p:childTnLst>
                                    <p:set>
                                      <p:cBhvr>
                                        <p:cTn id="83" dur="1" fill="hold">
                                          <p:stCondLst>
                                            <p:cond delay="0"/>
                                          </p:stCondLst>
                                        </p:cTn>
                                        <p:tgtEl>
                                          <p:spTgt spid="103"/>
                                        </p:tgtEl>
                                        <p:attrNameLst>
                                          <p:attrName>style.visibility</p:attrName>
                                        </p:attrNameLst>
                                      </p:cBhvr>
                                      <p:to>
                                        <p:strVal val="visible"/>
                                      </p:to>
                                    </p:set>
                                    <p:animEffect transition="in" filter="fade">
                                      <p:cBhvr>
                                        <p:cTn id="84" dur="100"/>
                                        <p:tgtEl>
                                          <p:spTgt spid="103"/>
                                        </p:tgtEl>
                                      </p:cBhvr>
                                    </p:animEffect>
                                  </p:childTnLst>
                                </p:cTn>
                              </p:par>
                            </p:childTnLst>
                          </p:cTn>
                        </p:par>
                        <p:par>
                          <p:cTn id="85" fill="hold">
                            <p:stCondLst>
                              <p:cond delay="400"/>
                            </p:stCondLst>
                            <p:childTnLst>
                              <p:par>
                                <p:cTn id="86" presetID="10" presetClass="entr" presetSubtype="0" fill="hold" nodeType="afterEffect">
                                  <p:stCondLst>
                                    <p:cond delay="0"/>
                                  </p:stCondLst>
                                  <p:childTnLst>
                                    <p:set>
                                      <p:cBhvr>
                                        <p:cTn id="87" dur="1" fill="hold">
                                          <p:stCondLst>
                                            <p:cond delay="0"/>
                                          </p:stCondLst>
                                        </p:cTn>
                                        <p:tgtEl>
                                          <p:spTgt spid="99"/>
                                        </p:tgtEl>
                                        <p:attrNameLst>
                                          <p:attrName>style.visibility</p:attrName>
                                        </p:attrNameLst>
                                      </p:cBhvr>
                                      <p:to>
                                        <p:strVal val="visible"/>
                                      </p:to>
                                    </p:set>
                                    <p:animEffect transition="in" filter="fade">
                                      <p:cBhvr>
                                        <p:cTn id="88" dur="100"/>
                                        <p:tgtEl>
                                          <p:spTgt spid="99"/>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107">
                                            <p:txEl>
                                              <p:pRg st="2" end="2"/>
                                            </p:txEl>
                                          </p:spTgt>
                                        </p:tgtEl>
                                        <p:attrNameLst>
                                          <p:attrName>style.visibility</p:attrName>
                                        </p:attrNameLst>
                                      </p:cBhvr>
                                      <p:to>
                                        <p:strVal val="visible"/>
                                      </p:to>
                                    </p:set>
                                    <p:animEffect transition="in" filter="fade">
                                      <p:cBhvr>
                                        <p:cTn id="93" dur="500"/>
                                        <p:tgtEl>
                                          <p:spTgt spid="107">
                                            <p:txEl>
                                              <p:pRg st="2" end="2"/>
                                            </p:txEl>
                                          </p:spTgt>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107">
                                            <p:txEl>
                                              <p:pRg st="3" end="3"/>
                                            </p:txEl>
                                          </p:spTgt>
                                        </p:tgtEl>
                                        <p:attrNameLst>
                                          <p:attrName>style.visibility</p:attrName>
                                        </p:attrNameLst>
                                      </p:cBhvr>
                                      <p:to>
                                        <p:strVal val="visible"/>
                                      </p:to>
                                    </p:set>
                                    <p:animEffect transition="in" filter="fade">
                                      <p:cBhvr>
                                        <p:cTn id="98" dur="500"/>
                                        <p:tgtEl>
                                          <p:spTgt spid="10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tlas">
  <a:themeElements>
    <a:clrScheme name="Custom 1">
      <a:dk1>
        <a:srgbClr val="000000"/>
      </a:dk1>
      <a:lt1>
        <a:srgbClr val="FFFFFF"/>
      </a:lt1>
      <a:dk2>
        <a:srgbClr val="335B74"/>
      </a:dk2>
      <a:lt2>
        <a:srgbClr val="DFE3E5"/>
      </a:lt2>
      <a:accent1>
        <a:srgbClr val="8CB8E2"/>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C0CB9708-C445-4049-9D7F-4C8684E69AF3}"/>
    </a:ext>
  </a:extLst>
</a:theme>
</file>

<file path=ppt/theme/theme3.xml><?xml version="1.0" encoding="utf-8"?>
<a:theme xmlns:a="http://schemas.openxmlformats.org/drawingml/2006/main" name="Atlas">
  <a:themeElements>
    <a:clrScheme name="Custom 1">
      <a:dk1>
        <a:srgbClr val="000000"/>
      </a:dk1>
      <a:lt1>
        <a:srgbClr val="FFFFFF"/>
      </a:lt1>
      <a:dk2>
        <a:srgbClr val="335B74"/>
      </a:dk2>
      <a:lt2>
        <a:srgbClr val="DFE3E5"/>
      </a:lt2>
      <a:accent1>
        <a:srgbClr val="8CB8E2"/>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C0CB9708-C445-4049-9D7F-4C8684E69AF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394</TotalTime>
  <Words>1460</Words>
  <Application>Microsoft Office PowerPoint</Application>
  <PresentationFormat>Widescreen</PresentationFormat>
  <Paragraphs>258</Paragraphs>
  <Slides>24</Slides>
  <Notes>10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24</vt:i4>
      </vt:variant>
    </vt:vector>
  </HeadingPairs>
  <TitlesOfParts>
    <vt:vector size="34" baseType="lpstr">
      <vt:lpstr>Arial</vt:lpstr>
      <vt:lpstr>Calibri</vt:lpstr>
      <vt:lpstr>Calibri Light</vt:lpstr>
      <vt:lpstr>Impact</vt:lpstr>
      <vt:lpstr>Rockwell</vt:lpstr>
      <vt:lpstr>Tahoma</vt:lpstr>
      <vt:lpstr>Wingdings</vt:lpstr>
      <vt:lpstr>Office Theme</vt:lpstr>
      <vt:lpstr>Atlas</vt:lpstr>
      <vt:lpstr>Atlas</vt:lpstr>
      <vt:lpstr>PowerPoint Presentation</vt:lpstr>
      <vt:lpstr>Foundations of Reproducible DS</vt:lpstr>
      <vt:lpstr>Literate Programming</vt:lpstr>
      <vt:lpstr>&amp; Best Practices</vt:lpstr>
      <vt:lpstr>Versioning Code</vt:lpstr>
      <vt:lpstr>Versioning Data</vt:lpstr>
      <vt:lpstr>Versioning Models</vt:lpstr>
      <vt:lpstr>Data modeling is an iterative process</vt:lpstr>
      <vt:lpstr>Data modeling is an iterative process</vt:lpstr>
      <vt:lpstr>Model versioning: a solution</vt:lpstr>
      <vt:lpstr>“Versioning” Environments</vt:lpstr>
      <vt:lpstr>Environments: a challenge for reproducibility</vt:lpstr>
      <vt:lpstr>PowerPoint Presentation</vt:lpstr>
      <vt:lpstr>Environments: a challenge for reproducibility</vt:lpstr>
      <vt:lpstr>Virtual environments – a solution</vt:lpstr>
      <vt:lpstr>Virtual environments – a (partial) solution</vt:lpstr>
      <vt:lpstr>Yml files – a solution</vt:lpstr>
      <vt:lpstr>What are your favorite tools for reproducible research?</vt:lpstr>
      <vt:lpstr>PowerPoint Presentation</vt:lpstr>
      <vt:lpstr>NLP Learning Cohort</vt:lpstr>
      <vt:lpstr>PowerPoint Presentation</vt:lpstr>
      <vt:lpstr>PowerPoint Presentation</vt:lpstr>
      <vt:lpstr>PowerPoint Presentation</vt:lpstr>
      <vt:lpstr>Repository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THEME COLORS AND FONTS GUIDELINES</dc:title>
  <dc:creator>ORorke, Gracie D</dc:creator>
  <cp:lastModifiedBy>Bell, Charreau S</cp:lastModifiedBy>
  <cp:revision>109</cp:revision>
  <dcterms:created xsi:type="dcterms:W3CDTF">2019-11-12T16:01:00Z</dcterms:created>
  <dcterms:modified xsi:type="dcterms:W3CDTF">2020-02-18T17:27:26Z</dcterms:modified>
</cp:coreProperties>
</file>